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82" r:id="rId3"/>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e0826ce7d_2_3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ge0826ce7d_2_3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d87d48c18_0_1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La vista privada es para escribir los datos en los ficheros de journal y la vista compartida para escribir en los datafiles</a:t>
            </a:r>
            <a:endParaRPr/>
          </a:p>
        </p:txBody>
      </p:sp>
      <p:sp>
        <p:nvSpPr>
          <p:cNvPr id="480" name="Google Shape;480;gd87d48c18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d87d48c18_0_2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d87d48c18_0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e3e8d5866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e3e8d5866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e3e8d5866_0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e3e8d5866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e3e8d5866_0_2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e3e8d5866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e3e8d5866_0_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e3e8d5866_0_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e3e8d5866_0_5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e3e8d5866_0_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e3dd76333_0_3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e3dd76333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e44db600d_0_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e44db600d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e8f75f411_0_1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e8f75f411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e0826ce7d_2_3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e0826ce7d_2_3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cb1990d1c_0_1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gcb1990d1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d87d48c18_0_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d87d48c18_0_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9" name="Shape 619"/>
        <p:cNvGrpSpPr/>
        <p:nvPr/>
      </p:nvGrpSpPr>
      <p:grpSpPr>
        <a:xfrm>
          <a:off x="0" y="0"/>
          <a:ext cx="0" cy="0"/>
          <a:chOff x="0" y="0"/>
          <a:chExt cx="0" cy="0"/>
        </a:xfrm>
      </p:grpSpPr>
      <p:sp>
        <p:nvSpPr>
          <p:cNvPr id="620" name="Google Shape;620;gd87d48c18_0_5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gd87d48c18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d87d48c18_0_6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d87d48c18_0_6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d87d48c18_0_1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d87d48c18_0_1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d87d48c18_0_129: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gd87d48c18_0_1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d87d48c18_0_7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Las propiedades de la shard key.</a:t>
            </a:r>
            <a:endParaRPr/>
          </a:p>
          <a:p>
            <a:pPr indent="-317500" lvl="0" marL="457200" rtl="0" algn="l">
              <a:spcBef>
                <a:spcPts val="0"/>
              </a:spcBef>
              <a:spcAft>
                <a:spcPts val="0"/>
              </a:spcAft>
              <a:buSzPts val="1400"/>
              <a:buChar char="●"/>
            </a:pPr>
            <a:r>
              <a:rPr lang="es"/>
              <a:t>Si tiene una </a:t>
            </a:r>
            <a:r>
              <a:rPr b="1" lang="es" u="sng"/>
              <a:t>alta cardinalidad</a:t>
            </a:r>
            <a:r>
              <a:rPr lang="es"/>
              <a:t>, nos permite distribuir la información entre los distintos shards y es facilmente divisible para evitar superchunks no divisibles.</a:t>
            </a:r>
            <a:endParaRPr/>
          </a:p>
          <a:p>
            <a:pPr indent="-317500" lvl="0" marL="457200" rtl="0" algn="l">
              <a:spcBef>
                <a:spcPts val="0"/>
              </a:spcBef>
              <a:spcAft>
                <a:spcPts val="0"/>
              </a:spcAft>
              <a:buSzPts val="1400"/>
              <a:buChar char="●"/>
            </a:pPr>
            <a:r>
              <a:rPr b="1" lang="es" u="sng"/>
              <a:t>Con alto grado de aleatoriedad </a:t>
            </a:r>
            <a:r>
              <a:rPr lang="es"/>
              <a:t>nos aseguramos que un shard se convierta en cuello de botella y distribuya la información entre los distintos shards</a:t>
            </a:r>
            <a:endParaRPr/>
          </a:p>
          <a:p>
            <a:pPr indent="-317500" lvl="0" marL="457200" rtl="0" algn="l">
              <a:spcBef>
                <a:spcPts val="0"/>
              </a:spcBef>
              <a:spcAft>
                <a:spcPts val="0"/>
              </a:spcAft>
              <a:buSzPts val="1400"/>
              <a:buChar char="●"/>
            </a:pPr>
            <a:r>
              <a:rPr b="1" lang="es" u="sng"/>
              <a:t>Shard key que apunten a un solo shard</a:t>
            </a:r>
            <a:r>
              <a:rPr lang="es"/>
              <a:t>: Hace que el mongos enrute la query a un solo shard, pero entonces tendríamos bajo grado de aleatoriedad. </a:t>
            </a:r>
            <a:endParaRPr/>
          </a:p>
          <a:p>
            <a:pPr indent="-317500" lvl="0" marL="457200" rtl="0" algn="l">
              <a:spcBef>
                <a:spcPts val="0"/>
              </a:spcBef>
              <a:spcAft>
                <a:spcPts val="0"/>
              </a:spcAft>
              <a:buSzPts val="1400"/>
              <a:buChar char="●"/>
            </a:pPr>
            <a:r>
              <a:rPr b="1" lang="es" u="sng"/>
              <a:t>índice compuesto</a:t>
            </a:r>
            <a:r>
              <a:rPr lang="es"/>
              <a:t>: Si nuestro campo principal no tiene suficiente cardinalidad, podemos componerlo con otro campo para conseguir mayor aleatoriedad.</a:t>
            </a:r>
            <a:endParaRPr/>
          </a:p>
        </p:txBody>
      </p:sp>
      <p:sp>
        <p:nvSpPr>
          <p:cNvPr id="671" name="Google Shape;671;gd87d48c18_0_7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gd87d48c18_0_14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gd87d48c18_0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d87d48c18_0_15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gd87d48c18_0_1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d87d48c18_0_17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El tamaño por defecto del chunk es 32.1 MB pero es configurable</a:t>
            </a:r>
            <a:endParaRPr/>
          </a:p>
        </p:txBody>
      </p:sp>
      <p:sp>
        <p:nvSpPr>
          <p:cNvPr id="712" name="Google Shape;712;gd87d48c18_0_1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cb1990d1c_2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cb1990d1c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d87d48c18_0_18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El tamaño por defecto del chunk es 32.1 MB pero es configurable</a:t>
            </a:r>
            <a:endParaRPr/>
          </a:p>
        </p:txBody>
      </p:sp>
      <p:sp>
        <p:nvSpPr>
          <p:cNvPr id="724" name="Google Shape;724;gd87d48c18_0_1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e94741e5f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Las propiedades de la shard key.</a:t>
            </a:r>
            <a:endParaRPr/>
          </a:p>
          <a:p>
            <a:pPr indent="-317500" lvl="0" marL="457200" rtl="0" algn="l">
              <a:spcBef>
                <a:spcPts val="0"/>
              </a:spcBef>
              <a:spcAft>
                <a:spcPts val="0"/>
              </a:spcAft>
              <a:buSzPts val="1400"/>
              <a:buChar char="●"/>
            </a:pPr>
            <a:r>
              <a:rPr lang="es"/>
              <a:t>Si tiene una </a:t>
            </a:r>
            <a:r>
              <a:rPr b="1" lang="es" u="sng"/>
              <a:t>alta cardinalidad</a:t>
            </a:r>
            <a:r>
              <a:rPr lang="es"/>
              <a:t>, nos permite distribuir la información entre los distintos shards y es facilmente divisible para evitar superchunks no divisibles.</a:t>
            </a:r>
            <a:endParaRPr/>
          </a:p>
          <a:p>
            <a:pPr indent="-317500" lvl="0" marL="457200" rtl="0" algn="l">
              <a:spcBef>
                <a:spcPts val="0"/>
              </a:spcBef>
              <a:spcAft>
                <a:spcPts val="0"/>
              </a:spcAft>
              <a:buSzPts val="1400"/>
              <a:buChar char="●"/>
            </a:pPr>
            <a:r>
              <a:rPr b="1" lang="es" u="sng"/>
              <a:t>Con alto grado de aleatoriedad </a:t>
            </a:r>
            <a:r>
              <a:rPr lang="es"/>
              <a:t>nos aseguramos que un shard se convierta en cuello de botella y distribuya la información entre los distintos shards</a:t>
            </a:r>
            <a:endParaRPr/>
          </a:p>
          <a:p>
            <a:pPr indent="-317500" lvl="0" marL="457200" rtl="0" algn="l">
              <a:spcBef>
                <a:spcPts val="0"/>
              </a:spcBef>
              <a:spcAft>
                <a:spcPts val="0"/>
              </a:spcAft>
              <a:buSzPts val="1400"/>
              <a:buChar char="●"/>
            </a:pPr>
            <a:r>
              <a:rPr b="1" lang="es" u="sng"/>
              <a:t>Shard key que apunten a un solo shard</a:t>
            </a:r>
            <a:r>
              <a:rPr lang="es"/>
              <a:t>: Hace que el mongos enrute la query a un solo shard, pero entonces tendríamos bajo grado de aleatoriedad. </a:t>
            </a:r>
            <a:endParaRPr/>
          </a:p>
          <a:p>
            <a:pPr indent="-317500" lvl="0" marL="457200" rtl="0" algn="l">
              <a:spcBef>
                <a:spcPts val="0"/>
              </a:spcBef>
              <a:spcAft>
                <a:spcPts val="0"/>
              </a:spcAft>
              <a:buSzPts val="1400"/>
              <a:buChar char="●"/>
            </a:pPr>
            <a:r>
              <a:rPr b="1" lang="es" u="sng"/>
              <a:t>índice compuesto</a:t>
            </a:r>
            <a:r>
              <a:rPr lang="es"/>
              <a:t>: Si nuestro campo principal no tiene suficiente cardinalidad, podemos componerlo con otro campo para conseguir mayor aleatoriedad.</a:t>
            </a:r>
            <a:endParaRPr/>
          </a:p>
        </p:txBody>
      </p:sp>
      <p:sp>
        <p:nvSpPr>
          <p:cNvPr id="736" name="Google Shape;736;ge94741e5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d87d48c18_0_8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d87d48c18_0_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d87d48c18_0_20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d87d48c18_0_20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d87d48c18_0_2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gd87d48c18_0_2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gd87d48c18_0_24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gd87d48c18_0_2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d87d48c18_0_25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d87d48c18_0_2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gd87d48c18_0_26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gd87d48c18_0_2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1" name="Shape 821"/>
        <p:cNvGrpSpPr/>
        <p:nvPr/>
      </p:nvGrpSpPr>
      <p:grpSpPr>
        <a:xfrm>
          <a:off x="0" y="0"/>
          <a:ext cx="0" cy="0"/>
          <a:chOff x="0" y="0"/>
          <a:chExt cx="0" cy="0"/>
        </a:xfrm>
      </p:grpSpPr>
      <p:sp>
        <p:nvSpPr>
          <p:cNvPr id="822" name="Google Shape;822;ge8f75f411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e8f75f411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cb1990d1c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cb1990d1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cb1990d1c_0_55: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gcb1990d1c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cb1990d1c_0_3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cb1990d1c_0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e3dd76333_0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e3dd76333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e3dd76333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e3dd7633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d87d48c1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t>La vista privada es para escribir los datos en los ficheros de journal y la vista compartida para escribir en los datafiles</a:t>
            </a:r>
            <a:endParaRPr/>
          </a:p>
        </p:txBody>
      </p:sp>
      <p:sp>
        <p:nvSpPr>
          <p:cNvPr id="469" name="Google Shape;469;gd87d48c18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8.jp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7.png"/><Relationship Id="rId7" Type="http://schemas.openxmlformats.org/officeDocument/2006/relationships/image" Target="../media/image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 Id="rId3" Type="http://schemas.openxmlformats.org/officeDocument/2006/relationships/image" Target="../media/image7.png"/><Relationship Id="rId4" Type="http://schemas.openxmlformats.org/officeDocument/2006/relationships/hyperlink" Target="http://responsive.is/bigdataspain.org/2012"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En blanco" type="blank">
  <p:cSld name="BLANK">
    <p:spTree>
      <p:nvGrpSpPr>
        <p:cNvPr id="56" name="Shape 56"/>
        <p:cNvGrpSpPr/>
        <p:nvPr/>
      </p:nvGrpSpPr>
      <p:grpSpPr>
        <a:xfrm>
          <a:off x="0" y="0"/>
          <a:ext cx="0" cy="0"/>
          <a:chOff x="0" y="0"/>
          <a:chExt cx="0" cy="0"/>
        </a:xfrm>
      </p:grpSpPr>
      <p:sp>
        <p:nvSpPr>
          <p:cNvPr id="57" name="Google Shape;57;p14"/>
          <p:cNvSpPr/>
          <p:nvPr/>
        </p:nvSpPr>
        <p:spPr>
          <a:xfrm>
            <a:off x="0" y="1923678"/>
            <a:ext cx="9144000" cy="3273828"/>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1A50D"/>
              </a:solidFill>
              <a:latin typeface="Calibri"/>
              <a:ea typeface="Calibri"/>
              <a:cs typeface="Calibri"/>
              <a:sym typeface="Calibri"/>
            </a:endParaRPr>
          </a:p>
        </p:txBody>
      </p:sp>
      <p:sp>
        <p:nvSpPr>
          <p:cNvPr id="58" name="Google Shape;58;p14"/>
          <p:cNvSpPr txBox="1"/>
          <p:nvPr/>
        </p:nvSpPr>
        <p:spPr>
          <a:xfrm>
            <a:off x="755576" y="2571750"/>
            <a:ext cx="7416824" cy="15234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La importancia de</a:t>
            </a:r>
            <a:endParaRPr/>
          </a:p>
          <a:p>
            <a:pPr indent="0" lvl="0" marL="0" marR="0" rtl="0" algn="l">
              <a:spcBef>
                <a:spcPts val="0"/>
              </a:spcBef>
              <a:spcAft>
                <a:spcPts val="0"/>
              </a:spcAft>
              <a:buNone/>
            </a:pPr>
            <a:r>
              <a:rPr b="1" i="0" lang="es" sz="5400" u="none" cap="none" strike="noStrike">
                <a:solidFill>
                  <a:schemeClr val="lt1"/>
                </a:solidFill>
                <a:latin typeface="Calibri"/>
                <a:ea typeface="Calibri"/>
                <a:cs typeface="Calibri"/>
                <a:sym typeface="Calibri"/>
              </a:rPr>
              <a:t>UN BUEN TÍTULO</a:t>
            </a:r>
            <a:endParaRPr/>
          </a:p>
          <a:p>
            <a:pPr indent="0" lvl="0" marL="0" marR="0" rtl="0" algn="l">
              <a:spcBef>
                <a:spcPts val="0"/>
              </a:spcBef>
              <a:spcAft>
                <a:spcPts val="0"/>
              </a:spcAft>
              <a:buNone/>
            </a:pPr>
            <a:r>
              <a:rPr b="1" i="0" lang="es" sz="3600" u="none" cap="none" strike="noStrike">
                <a:solidFill>
                  <a:schemeClr val="lt1"/>
                </a:solidFill>
                <a:latin typeface="Calibri"/>
                <a:ea typeface="Calibri"/>
                <a:cs typeface="Calibri"/>
                <a:sym typeface="Calibri"/>
              </a:rPr>
              <a:t>en presentaciones</a:t>
            </a:r>
            <a:endParaRPr b="1" i="0" sz="3600" u="none" cap="none" strike="noStrike">
              <a:solidFill>
                <a:schemeClr val="lt1"/>
              </a:solidFill>
              <a:latin typeface="Calibri"/>
              <a:ea typeface="Calibri"/>
              <a:cs typeface="Calibri"/>
              <a:sym typeface="Calibri"/>
            </a:endParaRPr>
          </a:p>
        </p:txBody>
      </p:sp>
      <p:sp>
        <p:nvSpPr>
          <p:cNvPr id="59" name="Google Shape;59;p14"/>
          <p:cNvSpPr/>
          <p:nvPr/>
        </p:nvSpPr>
        <p:spPr>
          <a:xfrm>
            <a:off x="772202" y="4297590"/>
            <a:ext cx="8120278" cy="272382"/>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chemeClr val="lt1"/>
              </a:buClr>
              <a:buFont typeface="Calibri"/>
              <a:buNone/>
            </a:pPr>
            <a:r>
              <a:rPr b="0" i="0" lang="es" sz="1600" u="none" cap="none" strike="noStrike">
                <a:solidFill>
                  <a:schemeClr val="lt1"/>
                </a:solidFill>
                <a:latin typeface="Calibri"/>
                <a:ea typeface="Calibri"/>
                <a:cs typeface="Calibri"/>
                <a:sym typeface="Calibri"/>
              </a:rPr>
              <a:t>Cuándo, dónde, cliente, versión autor…(lo que proceda)</a:t>
            </a:r>
            <a:endParaRPr b="0" i="1" sz="1200" u="none" cap="none" strike="noStrike">
              <a:solidFill>
                <a:schemeClr val="lt1"/>
              </a:solidFill>
              <a:latin typeface="Calibri"/>
              <a:ea typeface="Calibri"/>
              <a:cs typeface="Calibri"/>
              <a:sym typeface="Calibri"/>
            </a:endParaRPr>
          </a:p>
        </p:txBody>
      </p:sp>
      <p:pic>
        <p:nvPicPr>
          <p:cNvPr id="60" name="Google Shape;60;p14"/>
          <p:cNvPicPr preferRelativeResize="0"/>
          <p:nvPr/>
        </p:nvPicPr>
        <p:blipFill>
          <a:blip r:embed="rId2">
            <a:alphaModFix/>
          </a:blip>
          <a:stretch>
            <a:fillRect/>
          </a:stretch>
        </p:blipFill>
        <p:spPr>
          <a:xfrm>
            <a:off x="-1344" y="-1701"/>
            <a:ext cx="6858000" cy="1972915"/>
          </a:xfrm>
          <a:prstGeom prst="rect">
            <a:avLst/>
          </a:prstGeom>
          <a:noFill/>
          <a:ln>
            <a:noFill/>
          </a:ln>
        </p:spPr>
      </p:pic>
      <p:pic>
        <p:nvPicPr>
          <p:cNvPr id="61" name="Google Shape;61;p14"/>
          <p:cNvPicPr preferRelativeResize="0"/>
          <p:nvPr/>
        </p:nvPicPr>
        <p:blipFill>
          <a:blip r:embed="rId3">
            <a:alphaModFix/>
          </a:blip>
          <a:stretch>
            <a:fillRect/>
          </a:stretch>
        </p:blipFill>
        <p:spPr>
          <a:xfrm>
            <a:off x="0" y="1120"/>
            <a:ext cx="6858000" cy="2030570"/>
          </a:xfrm>
          <a:prstGeom prst="rect">
            <a:avLst/>
          </a:prstGeom>
          <a:noFill/>
          <a:ln>
            <a:noFill/>
          </a:ln>
        </p:spPr>
      </p:pic>
      <p:sp>
        <p:nvSpPr>
          <p:cNvPr id="62" name="Google Shape;62;p14"/>
          <p:cNvSpPr/>
          <p:nvPr/>
        </p:nvSpPr>
        <p:spPr>
          <a:xfrm>
            <a:off x="5940152" y="141480"/>
            <a:ext cx="2952328" cy="67993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archivo PNG transparente (y sin caja)</a:t>
            </a:r>
            <a:endParaRPr b="0" i="0" sz="1200" u="none" cap="none" strike="noStrike">
              <a:solidFill>
                <a:srgbClr val="0C0C0C"/>
              </a:solidFill>
              <a:latin typeface="Calibri"/>
              <a:ea typeface="Calibri"/>
              <a:cs typeface="Calibri"/>
              <a:sym typeface="Calibri"/>
            </a:endParaRPr>
          </a:p>
        </p:txBody>
      </p:sp>
      <p:sp>
        <p:nvSpPr>
          <p:cNvPr id="63" name="Google Shape;63;p14"/>
          <p:cNvSpPr/>
          <p:nvPr/>
        </p:nvSpPr>
        <p:spPr>
          <a:xfrm>
            <a:off x="-1980727" y="1275607"/>
            <a:ext cx="1800200" cy="60968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Foto emotiva relacionada con lo que vamos a contar</a:t>
            </a:r>
            <a:endParaRPr b="0" i="0" sz="1200" u="none" cap="none" strike="noStrike">
              <a:solidFill>
                <a:srgbClr val="0C0C0C"/>
              </a:solidFill>
              <a:latin typeface="Calibri"/>
              <a:ea typeface="Calibri"/>
              <a:cs typeface="Calibri"/>
              <a:sym typeface="Calibri"/>
            </a:endParaRPr>
          </a:p>
        </p:txBody>
      </p:sp>
      <p:pic>
        <p:nvPicPr>
          <p:cNvPr id="64" name="Google Shape;64;p14"/>
          <p:cNvPicPr preferRelativeResize="0"/>
          <p:nvPr/>
        </p:nvPicPr>
        <p:blipFill>
          <a:blip r:embed="rId4">
            <a:alphaModFix/>
          </a:blip>
          <a:stretch>
            <a:fillRect/>
          </a:stretch>
        </p:blipFill>
        <p:spPr>
          <a:xfrm>
            <a:off x="6804248" y="4299942"/>
            <a:ext cx="1158720" cy="3012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adilla de sección">
  <p:cSld name="Portadilla de sección">
    <p:spTree>
      <p:nvGrpSpPr>
        <p:cNvPr id="65" name="Shape 65"/>
        <p:cNvGrpSpPr/>
        <p:nvPr/>
      </p:nvGrpSpPr>
      <p:grpSpPr>
        <a:xfrm>
          <a:off x="0" y="0"/>
          <a:ext cx="0" cy="0"/>
          <a:chOff x="0" y="0"/>
          <a:chExt cx="0" cy="0"/>
        </a:xfrm>
      </p:grpSpPr>
      <p:sp>
        <p:nvSpPr>
          <p:cNvPr id="66" name="Google Shape;66;p15"/>
          <p:cNvSpPr/>
          <p:nvPr/>
        </p:nvSpPr>
        <p:spPr>
          <a:xfrm>
            <a:off x="0" y="465516"/>
            <a:ext cx="9144000" cy="4698522"/>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67" name="Google Shape;67;p15"/>
          <p:cNvSpPr txBox="1"/>
          <p:nvPr/>
        </p:nvSpPr>
        <p:spPr>
          <a:xfrm>
            <a:off x="1799184" y="3489852"/>
            <a:ext cx="5293096" cy="57708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chemeClr val="lt1"/>
                </a:solidFill>
                <a:latin typeface="Calibri"/>
                <a:ea typeface="Calibri"/>
                <a:cs typeface="Calibri"/>
                <a:sym typeface="Calibri"/>
              </a:rPr>
              <a:t>Portadilla de sección</a:t>
            </a:r>
            <a:endParaRPr b="1" i="0" sz="4400" u="none" cap="none" strike="noStrike">
              <a:solidFill>
                <a:schemeClr val="lt1"/>
              </a:solidFill>
              <a:latin typeface="Calibri"/>
              <a:ea typeface="Calibri"/>
              <a:cs typeface="Calibri"/>
              <a:sym typeface="Calibri"/>
            </a:endParaRPr>
          </a:p>
        </p:txBody>
      </p:sp>
      <p:sp>
        <p:nvSpPr>
          <p:cNvPr id="68" name="Google Shape;68;p15"/>
          <p:cNvSpPr/>
          <p:nvPr/>
        </p:nvSpPr>
        <p:spPr>
          <a:xfrm>
            <a:off x="4788024" y="110513"/>
            <a:ext cx="4176464" cy="246991"/>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b="0" i="0" lang="es" sz="1400" u="none" cap="none" strike="noStrike">
                <a:solidFill>
                  <a:srgbClr val="FA4F10"/>
                </a:solidFill>
                <a:latin typeface="Calibri"/>
                <a:ea typeface="Calibri"/>
                <a:cs typeface="Calibri"/>
                <a:sym typeface="Calibri"/>
              </a:rPr>
              <a:t>La importancia de un buen título en presentaciones</a:t>
            </a:r>
            <a:endParaRPr b="0" i="1" sz="1400" u="none" cap="none" strike="noStrike">
              <a:solidFill>
                <a:srgbClr val="FA4F10"/>
              </a:solidFill>
              <a:latin typeface="Calibri"/>
              <a:ea typeface="Calibri"/>
              <a:cs typeface="Calibri"/>
              <a:sym typeface="Calibri"/>
            </a:endParaRPr>
          </a:p>
        </p:txBody>
      </p:sp>
      <p:sp>
        <p:nvSpPr>
          <p:cNvPr id="69" name="Google Shape;69;p15"/>
          <p:cNvSpPr txBox="1"/>
          <p:nvPr/>
        </p:nvSpPr>
        <p:spPr>
          <a:xfrm>
            <a:off x="730409" y="3053882"/>
            <a:ext cx="961271" cy="140807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1600" u="none" cap="none" strike="noStrike">
                <a:solidFill>
                  <a:srgbClr val="F2F2F2"/>
                </a:solidFill>
                <a:latin typeface="Calibri"/>
                <a:ea typeface="Calibri"/>
                <a:cs typeface="Calibri"/>
                <a:sym typeface="Calibri"/>
              </a:rPr>
              <a:t>1</a:t>
            </a:r>
            <a:endParaRPr b="1" i="0" sz="11600" u="none" cap="none" strike="noStrike">
              <a:solidFill>
                <a:srgbClr val="F2F2F2"/>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Índice">
  <p:cSld name="Índice">
    <p:spTree>
      <p:nvGrpSpPr>
        <p:cNvPr id="70" name="Shape 70"/>
        <p:cNvGrpSpPr/>
        <p:nvPr/>
      </p:nvGrpSpPr>
      <p:grpSpPr>
        <a:xfrm>
          <a:off x="0" y="0"/>
          <a:ext cx="0" cy="0"/>
          <a:chOff x="0" y="0"/>
          <a:chExt cx="0" cy="0"/>
        </a:xfrm>
      </p:grpSpPr>
      <p:sp>
        <p:nvSpPr>
          <p:cNvPr id="71" name="Google Shape;71;p16"/>
          <p:cNvSpPr txBox="1"/>
          <p:nvPr/>
        </p:nvSpPr>
        <p:spPr>
          <a:xfrm>
            <a:off x="668362" y="1229656"/>
            <a:ext cx="7648054" cy="198977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Introducción</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tema este, pero se me fue de las manos y la cosa saltó de línea</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de más allá</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Lo importante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No olvidarse</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Esto es un índice dummy</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 “conceto”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Hazlo bien</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Elegante pero desenfadado</a:t>
            </a:r>
            <a:endParaRPr b="0" i="0" sz="1600" u="none" cap="none" strike="noStrike">
              <a:solidFill>
                <a:schemeClr val="dk1"/>
              </a:solidFill>
              <a:latin typeface="Calibri"/>
              <a:ea typeface="Calibri"/>
              <a:cs typeface="Calibri"/>
              <a:sym typeface="Calibri"/>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Al fin</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Un índice de 11 puntos es un mal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Pero si es necesario, mejor emplear este espacio en lugar de seguir estirando el asunto</a:t>
            </a:r>
            <a:endParaRPr/>
          </a:p>
          <a:p>
            <a:pPr indent="-457200" lvl="0" marL="457200" marR="0" rtl="0" algn="l">
              <a:lnSpc>
                <a:spcPct val="110000"/>
              </a:lnSpc>
              <a:spcBef>
                <a:spcPts val="0"/>
              </a:spcBef>
              <a:spcAft>
                <a:spcPts val="0"/>
              </a:spcAft>
              <a:buClr>
                <a:srgbClr val="FA4F10"/>
              </a:buClr>
              <a:buSzPts val="1440"/>
              <a:buFont typeface="Calibri"/>
              <a:buAutoNum type="arabicPeriod"/>
            </a:pPr>
            <a:r>
              <a:rPr b="0" i="0" lang="es" sz="1600" u="none" cap="none" strike="noStrike">
                <a:solidFill>
                  <a:schemeClr val="dk1"/>
                </a:solidFill>
                <a:latin typeface="Calibri"/>
                <a:ea typeface="Calibri"/>
                <a:cs typeface="Calibri"/>
                <a:sym typeface="Calibri"/>
              </a:rPr>
              <a:t>Coda; después del final</a:t>
            </a:r>
            <a:endParaRPr b="0" i="0" sz="1600" u="none" cap="none" strike="noStrike">
              <a:solidFill>
                <a:schemeClr val="dk1"/>
              </a:solidFill>
              <a:latin typeface="Calibri"/>
              <a:ea typeface="Calibri"/>
              <a:cs typeface="Calibri"/>
              <a:sym typeface="Calibri"/>
            </a:endParaRPr>
          </a:p>
        </p:txBody>
      </p:sp>
      <p:sp>
        <p:nvSpPr>
          <p:cNvPr id="72" name="Google Shape;72;p16"/>
          <p:cNvSpPr/>
          <p:nvPr/>
        </p:nvSpPr>
        <p:spPr>
          <a:xfrm>
            <a:off x="634313" y="357504"/>
            <a:ext cx="1624806" cy="424429"/>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sp>
        <p:nvSpPr>
          <p:cNvPr id="73" name="Google Shape;73;p16"/>
          <p:cNvSpPr/>
          <p:nvPr/>
        </p:nvSpPr>
        <p:spPr>
          <a:xfrm>
            <a:off x="6372200" y="103198"/>
            <a:ext cx="2592288" cy="601731"/>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Logo de cliente o del tema a presentar (si procede) más pequeño que fuera</a:t>
            </a:r>
            <a:endParaRPr b="0" i="0" sz="1200" u="none" cap="none" strike="noStrike">
              <a:solidFill>
                <a:srgbClr val="0C0C0C"/>
              </a:solidFill>
              <a:latin typeface="Calibri"/>
              <a:ea typeface="Calibri"/>
              <a:cs typeface="Calibri"/>
              <a:sym typeface="Calibri"/>
            </a:endParaRPr>
          </a:p>
        </p:txBody>
      </p:sp>
      <p:sp>
        <p:nvSpPr>
          <p:cNvPr id="74" name="Google Shape;74;p16"/>
          <p:cNvSpPr/>
          <p:nvPr/>
        </p:nvSpPr>
        <p:spPr>
          <a:xfrm flipH="1">
            <a:off x="668361" y="4299942"/>
            <a:ext cx="4022924" cy="432048"/>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Nacho</a:t>
            </a:r>
            <a:r>
              <a:rPr b="0" i="0" lang="es" sz="1600" u="none" cap="none" strike="noStrike">
                <a:solidFill>
                  <a:srgbClr val="0C0C0C"/>
                </a:solidFill>
                <a:latin typeface="Calibri"/>
                <a:ea typeface="Calibri"/>
                <a:cs typeface="Calibri"/>
                <a:sym typeface="Calibri"/>
              </a:rPr>
              <a:t> Cabrera</a:t>
            </a:r>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Socio Director y Gerente de Cuenta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icabrera@paradigmatecnologico.com</a:t>
            </a:r>
            <a:endParaRPr/>
          </a:p>
        </p:txBody>
      </p:sp>
      <p:cxnSp>
        <p:nvCxnSpPr>
          <p:cNvPr id="75" name="Google Shape;75;p16"/>
          <p:cNvCxnSpPr/>
          <p:nvPr/>
        </p:nvCxnSpPr>
        <p:spPr>
          <a:xfrm>
            <a:off x="668362" y="4171391"/>
            <a:ext cx="3831630" cy="0"/>
          </a:xfrm>
          <a:prstGeom prst="straightConnector1">
            <a:avLst/>
          </a:prstGeom>
          <a:noFill/>
          <a:ln cap="flat" cmpd="sng" w="12700">
            <a:solidFill>
              <a:srgbClr val="FA4F10"/>
            </a:solidFill>
            <a:prstDash val="solid"/>
            <a:round/>
            <a:headEnd len="sm" w="sm" type="none"/>
            <a:tailEnd len="sm" w="sm" type="none"/>
          </a:ln>
        </p:spPr>
      </p:cxnSp>
      <p:sp>
        <p:nvSpPr>
          <p:cNvPr id="76" name="Google Shape;76;p16"/>
          <p:cNvSpPr/>
          <p:nvPr/>
        </p:nvSpPr>
        <p:spPr>
          <a:xfrm flipH="1">
            <a:off x="4644009" y="4299941"/>
            <a:ext cx="3409430" cy="432049"/>
          </a:xfrm>
          <a:prstGeom prst="rect">
            <a:avLst/>
          </a:prstGeom>
          <a:noFill/>
          <a:ln>
            <a:noFill/>
          </a:ln>
        </p:spPr>
        <p:txBody>
          <a:bodyPr anchorCtr="0" anchor="ctr" bIns="45700" lIns="0" spcFirstLastPara="1" rIns="0" wrap="square" tIns="45700">
            <a:noAutofit/>
          </a:bodyPr>
          <a:lstStyle/>
          <a:p>
            <a:pPr indent="0" lvl="0" marL="0" marR="0" rtl="0" algn="l">
              <a:lnSpc>
                <a:spcPct val="100000"/>
              </a:lnSpc>
              <a:spcBef>
                <a:spcPts val="0"/>
              </a:spcBef>
              <a:spcAft>
                <a:spcPts val="0"/>
              </a:spcAft>
              <a:buClr>
                <a:srgbClr val="0C0C0C"/>
              </a:buClr>
              <a:buFont typeface="Calibri"/>
              <a:buNone/>
            </a:pPr>
            <a:r>
              <a:rPr b="0" i="0" lang="es" sz="1400" u="none" cap="none" strike="noStrike">
                <a:solidFill>
                  <a:srgbClr val="0C0C0C"/>
                </a:solidFill>
                <a:latin typeface="Calibri"/>
                <a:ea typeface="Calibri"/>
                <a:cs typeface="Calibri"/>
                <a:sym typeface="Calibri"/>
              </a:rPr>
              <a:t>Señor Lobo (o Sr. Harvey)</a:t>
            </a:r>
            <a:endParaRPr b="0" i="0" sz="1600" u="none" cap="none" strike="noStrike">
              <a:solidFill>
                <a:srgbClr val="0C0C0C"/>
              </a:solidFill>
              <a:latin typeface="Calibri"/>
              <a:ea typeface="Calibri"/>
              <a:cs typeface="Calibri"/>
              <a:sym typeface="Calibri"/>
            </a:endParaRPr>
          </a:p>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Responsible de ajustes de plantilla</a:t>
            </a:r>
            <a:endParaRPr b="0" i="0" sz="1100" u="none" cap="none" strike="noStrike">
              <a:solidFill>
                <a:srgbClr val="7F7F7F"/>
              </a:solidFill>
              <a:latin typeface="Calibri"/>
              <a:ea typeface="Calibri"/>
              <a:cs typeface="Calibri"/>
              <a:sym typeface="Calibri"/>
            </a:endParaRPr>
          </a:p>
          <a:p>
            <a:pPr indent="0" lvl="0" marL="0" marR="0" rtl="0" algn="l">
              <a:spcBef>
                <a:spcPts val="0"/>
              </a:spcBef>
              <a:spcAft>
                <a:spcPts val="0"/>
              </a:spcAft>
              <a:buNone/>
            </a:pPr>
            <a:r>
              <a:rPr b="0" i="0" lang="es" sz="1100" u="sng" cap="none" strike="noStrike">
                <a:solidFill>
                  <a:srgbClr val="FA4F10"/>
                </a:solidFill>
                <a:latin typeface="Calibri"/>
                <a:ea typeface="Calibri"/>
                <a:cs typeface="Calibri"/>
                <a:sym typeface="Calibri"/>
              </a:rPr>
              <a:t>mrlobo@paradigmatecnologico.com</a:t>
            </a:r>
            <a:endParaRPr/>
          </a:p>
        </p:txBody>
      </p:sp>
      <p:cxnSp>
        <p:nvCxnSpPr>
          <p:cNvPr id="77" name="Google Shape;77;p16"/>
          <p:cNvCxnSpPr/>
          <p:nvPr/>
        </p:nvCxnSpPr>
        <p:spPr>
          <a:xfrm>
            <a:off x="4644010" y="4171391"/>
            <a:ext cx="3697461" cy="0"/>
          </a:xfrm>
          <a:prstGeom prst="straightConnector1">
            <a:avLst/>
          </a:prstGeom>
          <a:noFill/>
          <a:ln cap="flat" cmpd="sng" w="12700">
            <a:solidFill>
              <a:srgbClr val="FA4F10"/>
            </a:solidFill>
            <a:prstDash val="solid"/>
            <a:round/>
            <a:headEnd len="sm" w="sm" type="none"/>
            <a:tailEnd len="sm" w="sm" type="none"/>
          </a:ln>
        </p:spPr>
      </p:cxnSp>
      <p:sp>
        <p:nvSpPr>
          <p:cNvPr id="78" name="Google Shape;78;p16"/>
          <p:cNvSpPr/>
          <p:nvPr/>
        </p:nvSpPr>
        <p:spPr>
          <a:xfrm>
            <a:off x="668360" y="3894392"/>
            <a:ext cx="3831632" cy="27699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800" u="none" cap="none" strike="noStrike">
                <a:solidFill>
                  <a:srgbClr val="FA4F10"/>
                </a:solidFill>
                <a:latin typeface="Calibri"/>
                <a:ea typeface="Calibri"/>
                <a:cs typeface="Calibri"/>
                <a:sym typeface="Calibri"/>
              </a:rPr>
              <a:t>Autores</a:t>
            </a:r>
            <a:endParaRPr b="0" i="0" sz="1800" u="none" cap="none" strike="noStrike">
              <a:solidFill>
                <a:schemeClr val="dk1"/>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p:cSld name="Página estandar">
    <p:spTree>
      <p:nvGrpSpPr>
        <p:cNvPr id="79" name="Shape 79"/>
        <p:cNvGrpSpPr/>
        <p:nvPr/>
      </p:nvGrpSpPr>
      <p:grpSpPr>
        <a:xfrm>
          <a:off x="0" y="0"/>
          <a:ext cx="0" cy="0"/>
          <a:chOff x="0" y="0"/>
          <a:chExt cx="0" cy="0"/>
        </a:xfrm>
      </p:grpSpPr>
      <p:sp>
        <p:nvSpPr>
          <p:cNvPr id="80" name="Google Shape;80;p1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Título de la sección según el índice</a:t>
            </a:r>
            <a:endParaRPr b="0" i="0" sz="1800" u="none" cap="none" strike="noStrike">
              <a:solidFill>
                <a:srgbClr val="0C0C0C"/>
              </a:solidFill>
              <a:latin typeface="Calibri"/>
              <a:ea typeface="Calibri"/>
              <a:cs typeface="Calibri"/>
              <a:sym typeface="Calibri"/>
            </a:endParaRPr>
          </a:p>
        </p:txBody>
      </p:sp>
      <p:sp>
        <p:nvSpPr>
          <p:cNvPr id="81" name="Google Shape;81;p17"/>
          <p:cNvSpPr txBox="1"/>
          <p:nvPr/>
        </p:nvSpPr>
        <p:spPr>
          <a:xfrm>
            <a:off x="642938" y="944162"/>
            <a:ext cx="7858125" cy="3554819"/>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Cuando no hay nada que leer encontrarás texto dummy en latin… venenatis sit magna venenatis aliquam commodo aliquet donec ac taciti, nam hac aenean tempor hac placerat .</a:t>
            </a:r>
            <a:endParaRPr/>
          </a:p>
        </p:txBody>
      </p:sp>
      <p:sp>
        <p:nvSpPr>
          <p:cNvPr id="82" name="Google Shape;82;p17"/>
          <p:cNvSpPr/>
          <p:nvPr/>
        </p:nvSpPr>
        <p:spPr>
          <a:xfrm>
            <a:off x="9540552" y="2247714"/>
            <a:ext cx="5112568" cy="378042"/>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3" name="Google Shape;83;p17"/>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84" name="Google Shape;84;p1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5" name="Google Shape;85;p1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ágina estandar con pastilla ">
  <p:cSld name="Página estandar con pastilla ">
    <p:spTree>
      <p:nvGrpSpPr>
        <p:cNvPr id="86" name="Shape 86"/>
        <p:cNvGrpSpPr/>
        <p:nvPr/>
      </p:nvGrpSpPr>
      <p:grpSpPr>
        <a:xfrm>
          <a:off x="0" y="0"/>
          <a:ext cx="0" cy="0"/>
          <a:chOff x="0" y="0"/>
          <a:chExt cx="0" cy="0"/>
        </a:xfrm>
      </p:grpSpPr>
      <p:sp>
        <p:nvSpPr>
          <p:cNvPr id="87" name="Google Shape;87;p18"/>
          <p:cNvSpPr txBox="1"/>
          <p:nvPr/>
        </p:nvSpPr>
        <p:spPr>
          <a:xfrm>
            <a:off x="642938" y="1295880"/>
            <a:ext cx="7858125" cy="3185488"/>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No existen fórmulas seguras ni frameworks, ni plantillas que lo den hecho. Para comunicar una idea sólo sirve pensar bien cómo comunicarla. Al menos sí existen algunas </a:t>
            </a:r>
            <a:r>
              <a:rPr b="1" i="0" lang="es" sz="1600" u="none" cap="none" strike="noStrike">
                <a:solidFill>
                  <a:srgbClr val="3F3F3F"/>
                </a:solidFill>
                <a:latin typeface="Calibri"/>
                <a:ea typeface="Calibri"/>
                <a:cs typeface="Calibri"/>
                <a:sym typeface="Calibri"/>
              </a:rPr>
              <a:t>buenas prácticas</a:t>
            </a:r>
            <a:r>
              <a:rPr b="0" i="0" lang="es" sz="1600" u="none" cap="none" strike="noStrike">
                <a:solidFill>
                  <a:srgbClr val="3F3F3F"/>
                </a:solidFill>
                <a:latin typeface="Calibri"/>
                <a:ea typeface="Calibri"/>
                <a:cs typeface="Calibri"/>
                <a:sym typeface="Calibri"/>
              </a:rPr>
              <a:t>, mientras te contamos algunas de ellas encontrarás fragmentos reutilizables para tu presentación.</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Este documento es un </a:t>
            </a:r>
            <a:r>
              <a:rPr b="1" i="0" lang="es" sz="1600" u="none" cap="none" strike="noStrike">
                <a:solidFill>
                  <a:srgbClr val="3F3F3F"/>
                </a:solidFill>
                <a:latin typeface="Calibri"/>
                <a:ea typeface="Calibri"/>
                <a:cs typeface="Calibri"/>
                <a:sym typeface="Calibri"/>
              </a:rPr>
              <a:t>.PPT </a:t>
            </a:r>
            <a:r>
              <a:rPr b="0" i="0" lang="es" sz="1600" u="none" cap="none" strike="noStrike">
                <a:solidFill>
                  <a:srgbClr val="3F3F3F"/>
                </a:solidFill>
                <a:latin typeface="Calibri"/>
                <a:ea typeface="Calibri"/>
                <a:cs typeface="Calibri"/>
                <a:sym typeface="Calibri"/>
              </a:rPr>
              <a:t>válido a partir de la versión 2007, si lo abres con cualquier otra cosa los resultados pueden ser inesperados. </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1.1 </a:t>
            </a:r>
            <a:r>
              <a:rPr b="0" i="0" lang="es" sz="2000" u="none" cap="none" strike="noStrike">
                <a:solidFill>
                  <a:srgbClr val="FA4F10"/>
                </a:solidFill>
                <a:latin typeface="Calibri"/>
                <a:ea typeface="Calibri"/>
                <a:cs typeface="Calibri"/>
                <a:sym typeface="Calibri"/>
              </a:rPr>
              <a:t>Haz apartadillos como este</a:t>
            </a:r>
            <a:endParaRPr/>
          </a:p>
          <a:p>
            <a:pPr indent="0" lvl="0" marL="0" marR="0" rtl="0" algn="l">
              <a:spcBef>
                <a:spcPts val="0"/>
              </a:spcBef>
              <a:spcAft>
                <a:spcPts val="0"/>
              </a:spcAft>
              <a:buNone/>
            </a:pPr>
            <a:r>
              <a:t/>
            </a:r>
            <a:endParaRPr b="0" i="0" sz="14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Evita ladrillos de texto que nadie lee, si no te queda otra al menos hazlo lo menos posible e intenta hacer más amigable la lectura, utiliza bien los signos de puntuación, relee varias veces, ponte en lugar de tu audiencia y haz llamadas de atención para que no pierdan el hilo.</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Utiliza secciones, puntos y aparte, </a:t>
            </a:r>
            <a:r>
              <a:rPr b="1" i="0" lang="es" sz="1600" u="none" cap="none" strike="noStrike">
                <a:solidFill>
                  <a:srgbClr val="3F3F3F"/>
                </a:solidFill>
                <a:latin typeface="Calibri"/>
                <a:ea typeface="Calibri"/>
                <a:cs typeface="Calibri"/>
                <a:sym typeface="Calibri"/>
              </a:rPr>
              <a:t>destaca cosas importantes en negrita. </a:t>
            </a:r>
            <a:r>
              <a:rPr b="0" i="0" lang="es" sz="1600" u="none" cap="none" strike="noStrike">
                <a:solidFill>
                  <a:srgbClr val="3F3F3F"/>
                </a:solidFill>
                <a:latin typeface="Calibri"/>
                <a:ea typeface="Calibri"/>
                <a:cs typeface="Calibri"/>
                <a:sym typeface="Calibri"/>
              </a:rPr>
              <a:t>Ellos no llevan horas pensando en la presentación, no la tienen interiorizada. </a:t>
            </a:r>
            <a:endParaRPr/>
          </a:p>
        </p:txBody>
      </p:sp>
      <p:sp>
        <p:nvSpPr>
          <p:cNvPr id="88" name="Google Shape;88;p1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89" name="Google Shape;89;p1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0" name="Google Shape;90;p18"/>
          <p:cNvSpPr/>
          <p:nvPr/>
        </p:nvSpPr>
        <p:spPr>
          <a:xfrm>
            <a:off x="9468544" y="4407954"/>
            <a:ext cx="2736304" cy="73554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otro espacio en blanco que dejamos para no saturar y que los que te leen puedan respirar un poco.</a:t>
            </a:r>
            <a:endParaRPr b="0" i="0" sz="1200" u="none" cap="none" strike="noStrike">
              <a:solidFill>
                <a:srgbClr val="0C0C0C"/>
              </a:solidFill>
              <a:latin typeface="Calibri"/>
              <a:ea typeface="Calibri"/>
              <a:cs typeface="Calibri"/>
              <a:sym typeface="Calibri"/>
            </a:endParaRPr>
          </a:p>
        </p:txBody>
      </p:sp>
      <p:pic>
        <p:nvPicPr>
          <p:cNvPr id="91" name="Google Shape;91;p18"/>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92" name="Google Shape;92;p1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apoyo debajo</a:t>
            </a:r>
            <a:endParaRPr b="0" i="0" sz="1800" u="none" cap="none" strike="noStrike">
              <a:solidFill>
                <a:srgbClr val="0C0C0C"/>
              </a:solidFill>
              <a:latin typeface="Calibri"/>
              <a:ea typeface="Calibri"/>
              <a:cs typeface="Calibri"/>
              <a:sym typeface="Calibri"/>
            </a:endParaRPr>
          </a:p>
        </p:txBody>
      </p:sp>
      <p:sp>
        <p:nvSpPr>
          <p:cNvPr id="93" name="Google Shape;93;p18"/>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Puedes meter una pastilla de segunda magnitud si te hace falta</a:t>
            </a:r>
            <a:endParaRPr b="0" i="0" sz="2000" u="none" cap="none" strike="noStrike">
              <a:solidFill>
                <a:schemeClr val="lt1"/>
              </a:solidFill>
              <a:latin typeface="Calibri"/>
              <a:ea typeface="Calibri"/>
              <a:cs typeface="Calibri"/>
              <a:sym typeface="Calibri"/>
            </a:endParaRPr>
          </a:p>
        </p:txBody>
      </p:sp>
      <p:sp>
        <p:nvSpPr>
          <p:cNvPr id="94" name="Google Shape;94;p18"/>
          <p:cNvSpPr/>
          <p:nvPr/>
        </p:nvSpPr>
        <p:spPr>
          <a:xfrm>
            <a:off x="9468544" y="550329"/>
            <a:ext cx="2736304" cy="995307"/>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que la cosa funcione esta pastilla de color naranja tiene que estar posicionada por encima de la del título.</a:t>
            </a:r>
            <a:endParaRPr b="0" i="0" sz="12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listas">
  <p:cSld name="Ejemplo listas">
    <p:spTree>
      <p:nvGrpSpPr>
        <p:cNvPr id="95" name="Shape 95"/>
        <p:cNvGrpSpPr/>
        <p:nvPr/>
      </p:nvGrpSpPr>
      <p:grpSpPr>
        <a:xfrm>
          <a:off x="0" y="0"/>
          <a:ext cx="0" cy="0"/>
          <a:chOff x="0" y="0"/>
          <a:chExt cx="0" cy="0"/>
        </a:xfrm>
      </p:grpSpPr>
      <p:sp>
        <p:nvSpPr>
          <p:cNvPr id="96" name="Google Shape;96;p1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97" name="Google Shape;97;p1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98" name="Google Shape;98;p19"/>
          <p:cNvSpPr txBox="1"/>
          <p:nvPr/>
        </p:nvSpPr>
        <p:spPr>
          <a:xfrm>
            <a:off x="642938" y="843558"/>
            <a:ext cx="8033518" cy="2781531"/>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listas</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0" lvl="1" marL="45720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No descubrimos la rueda aquí, porque no hay nada que descubrir. Si tenemos textos largos mostramos las dos líneas.</a:t>
            </a:r>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Después de cada elemento del listado tenemos  más espacio; esto apoya al bullet del listado para que nos lean mejor</a:t>
            </a:r>
            <a:endParaRPr b="0" i="0" sz="1600" u="none" cap="none" strike="noStrike">
              <a:solidFill>
                <a:srgbClr val="0D0D0D"/>
              </a:solidFill>
              <a:latin typeface="Calibri"/>
              <a:ea typeface="Calibri"/>
              <a:cs typeface="Calibri"/>
              <a:sym typeface="Calibri"/>
            </a:endParaRPr>
          </a:p>
          <a:p>
            <a:pPr indent="0" lvl="1" marL="45720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 Potenti sit venenatis sit magna sui euisimo dictum commodo laoreet sodales voluptat:</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LinkedIn</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Infojobs </a:t>
            </a:r>
            <a:endParaRPr/>
          </a:p>
          <a:p>
            <a:pPr indent="-182450" lvl="2" marL="1185750" marR="0" rtl="0" algn="l">
              <a:lnSpc>
                <a:spcPct val="100000"/>
              </a:lnSpc>
              <a:spcBef>
                <a:spcPts val="1200"/>
              </a:spcBef>
              <a:spcAft>
                <a:spcPts val="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 Jobandtalent</a:t>
            </a:r>
            <a:endParaRPr b="0" i="0" sz="1600" u="none" cap="none" strike="noStrike">
              <a:solidFill>
                <a:srgbClr val="0D0D0D"/>
              </a:solidFill>
              <a:latin typeface="Calibri"/>
              <a:ea typeface="Calibri"/>
              <a:cs typeface="Calibri"/>
              <a:sym typeface="Calibri"/>
            </a:endParaRPr>
          </a:p>
          <a:p>
            <a:pPr indent="-182450" lvl="2" marL="1185750" marR="0" rtl="0" algn="l">
              <a:lnSpc>
                <a:spcPct val="100000"/>
              </a:lnSpc>
              <a:spcBef>
                <a:spcPts val="1200"/>
              </a:spcBef>
              <a:spcAft>
                <a:spcPts val="1200"/>
              </a:spcAft>
              <a:buClr>
                <a:srgbClr val="0D0D0D"/>
              </a:buClr>
              <a:buSzPts val="1600"/>
              <a:buFont typeface="Calibri"/>
              <a:buChar char="o"/>
            </a:pPr>
            <a:r>
              <a:rPr b="0" i="0" lang="es" sz="1600" u="none" cap="none" strike="noStrike">
                <a:solidFill>
                  <a:srgbClr val="0D0D0D"/>
                </a:solidFill>
                <a:latin typeface="Calibri"/>
                <a:ea typeface="Calibri"/>
                <a:cs typeface="Calibri"/>
                <a:sym typeface="Calibri"/>
              </a:rPr>
              <a:t>Facilisium esotera</a:t>
            </a:r>
            <a:endParaRPr b="0" i="0" sz="1600" u="none" cap="none" strike="noStrike">
              <a:solidFill>
                <a:srgbClr val="0D0D0D"/>
              </a:solidFill>
              <a:latin typeface="Calibri"/>
              <a:ea typeface="Calibri"/>
              <a:cs typeface="Calibri"/>
              <a:sym typeface="Calibri"/>
            </a:endParaRPr>
          </a:p>
        </p:txBody>
      </p:sp>
      <p:sp>
        <p:nvSpPr>
          <p:cNvPr id="99" name="Google Shape;99;p19"/>
          <p:cNvSpPr/>
          <p:nvPr/>
        </p:nvSpPr>
        <p:spPr>
          <a:xfrm>
            <a:off x="642938" y="3838712"/>
            <a:ext cx="8033518" cy="623248"/>
          </a:xfrm>
          <a:prstGeom prst="rect">
            <a:avLst/>
          </a:prstGeom>
          <a:solidFill>
            <a:schemeClr val="lt1"/>
          </a:solidFill>
          <a:ln>
            <a:noFill/>
          </a:ln>
        </p:spPr>
        <p:txBody>
          <a:bodyPr anchorCtr="0" anchor="t" bIns="45700" lIns="0" spcFirstLastPara="1" rIns="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Aquí ponemos un texto que queremos resaltar sobre este apartado porque nos da la gana</a:t>
            </a:r>
            <a:endParaRPr b="0" i="0" sz="2400" u="none" cap="none" strike="noStrike">
              <a:solidFill>
                <a:srgbClr val="FA4F10"/>
              </a:solidFill>
              <a:latin typeface="Arial"/>
              <a:ea typeface="Arial"/>
              <a:cs typeface="Arial"/>
              <a:sym typeface="Arial"/>
            </a:endParaRPr>
          </a:p>
        </p:txBody>
      </p:sp>
      <p:pic>
        <p:nvPicPr>
          <p:cNvPr id="100" name="Google Shape;100;p19"/>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01" name="Google Shape;101;p1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1  El mismo título de antes, pero con una lista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Diseño personalizado">
  <p:cSld name="1_Diseño personalizado">
    <p:spTree>
      <p:nvGrpSpPr>
        <p:cNvPr id="102" name="Shape 102"/>
        <p:cNvGrpSpPr/>
        <p:nvPr/>
      </p:nvGrpSpPr>
      <p:grpSpPr>
        <a:xfrm>
          <a:off x="0" y="0"/>
          <a:ext cx="0" cy="0"/>
          <a:chOff x="0" y="0"/>
          <a:chExt cx="0" cy="0"/>
        </a:xfrm>
      </p:grpSpPr>
      <p:pic>
        <p:nvPicPr>
          <p:cNvPr id="103" name="Google Shape;103;p20"/>
          <p:cNvPicPr preferRelativeResize="0"/>
          <p:nvPr/>
        </p:nvPicPr>
        <p:blipFill>
          <a:blip r:embed="rId2">
            <a:alphaModFix/>
          </a:blip>
          <a:stretch>
            <a:fillRect/>
          </a:stretch>
        </p:blipFill>
        <p:spPr>
          <a:xfrm>
            <a:off x="4548209" y="1385301"/>
            <a:ext cx="2902203" cy="2518441"/>
          </a:xfrm>
          <a:prstGeom prst="rect">
            <a:avLst/>
          </a:prstGeom>
          <a:noFill/>
          <a:ln>
            <a:noFill/>
          </a:ln>
        </p:spPr>
      </p:pic>
      <p:sp>
        <p:nvSpPr>
          <p:cNvPr id="104" name="Google Shape;104;p2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05" name="Google Shape;105;p2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06" name="Google Shape;106;p2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107" name="Google Shape;107;p20"/>
          <p:cNvSpPr/>
          <p:nvPr/>
        </p:nvSpPr>
        <p:spPr>
          <a:xfrm flipH="1">
            <a:off x="4581524" y="4279403"/>
            <a:ext cx="4022924" cy="290568"/>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Como pienso que la imagen es insuficiente le añado un pie informativo. Fíjate en el espacio que dejamos y en que alineamos esta caja de texto con el ancho de la imagen</a:t>
            </a:r>
            <a:endParaRPr b="0" i="0" sz="1100" u="none" cap="none" strike="noStrike">
              <a:solidFill>
                <a:srgbClr val="7F7F7F"/>
              </a:solidFill>
              <a:latin typeface="Calibri"/>
              <a:ea typeface="Calibri"/>
              <a:cs typeface="Calibri"/>
              <a:sym typeface="Calibri"/>
            </a:endParaRPr>
          </a:p>
        </p:txBody>
      </p:sp>
      <p:cxnSp>
        <p:nvCxnSpPr>
          <p:cNvPr id="108" name="Google Shape;108;p20"/>
          <p:cNvCxnSpPr/>
          <p:nvPr/>
        </p:nvCxnSpPr>
        <p:spPr>
          <a:xfrm>
            <a:off x="4581525" y="4171391"/>
            <a:ext cx="4022923" cy="0"/>
          </a:xfrm>
          <a:prstGeom prst="straightConnector1">
            <a:avLst/>
          </a:prstGeom>
          <a:noFill/>
          <a:ln cap="flat" cmpd="sng" w="12700">
            <a:solidFill>
              <a:srgbClr val="00C4DE"/>
            </a:solidFill>
            <a:prstDash val="solid"/>
            <a:round/>
            <a:headEnd len="sm" w="sm" type="none"/>
            <a:tailEnd len="sm" w="sm" type="none"/>
          </a:ln>
        </p:spPr>
      </p:cxnSp>
      <p:sp>
        <p:nvSpPr>
          <p:cNvPr id="109" name="Google Shape;109;p20"/>
          <p:cNvSpPr txBox="1"/>
          <p:nvPr/>
        </p:nvSpPr>
        <p:spPr>
          <a:xfrm>
            <a:off x="642939" y="944162"/>
            <a:ext cx="3641030" cy="3577903"/>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Fíjate en un periódico o revista. Cuando sus diseñadores quieren hacer atractiva la lectura hacen apartados para temas con entidad propia, destacados, ladillos, frases resumen y todo eso en papel.</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En pantalla es aun más difícil </a:t>
            </a:r>
            <a:r>
              <a:rPr b="0" i="0" lang="es" sz="1600" u="none" cap="none" strike="noStrike">
                <a:solidFill>
                  <a:srgbClr val="3F3F3F"/>
                </a:solidFill>
                <a:latin typeface="Calibri"/>
                <a:ea typeface="Calibri"/>
                <a:cs typeface="Calibri"/>
                <a:sym typeface="Calibri"/>
              </a:rPr>
              <a:t>retener al lector.</a:t>
            </a:r>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rgbClr val="3F3F3F"/>
                </a:solidFill>
                <a:latin typeface="Calibri"/>
                <a:ea typeface="Calibri"/>
                <a:cs typeface="Calibri"/>
                <a:sym typeface="Calibri"/>
              </a:rPr>
              <a:t>Adéntrate en el arte del </a:t>
            </a:r>
            <a:r>
              <a:rPr b="1" i="1" lang="es" sz="1600" u="none" cap="none" strike="noStrike">
                <a:solidFill>
                  <a:srgbClr val="3F3F3F"/>
                </a:solidFill>
                <a:latin typeface="Calibri"/>
                <a:ea typeface="Calibri"/>
                <a:cs typeface="Calibri"/>
                <a:sym typeface="Calibri"/>
              </a:rPr>
              <a:t>storytelling!!</a:t>
            </a:r>
            <a:endParaRPr/>
          </a:p>
          <a:p>
            <a:pPr indent="0" lvl="0" marL="0" marR="0" rtl="0" algn="l">
              <a:spcBef>
                <a:spcPts val="0"/>
              </a:spcBef>
              <a:spcAft>
                <a:spcPts val="0"/>
              </a:spcAft>
              <a:buNone/>
            </a:pPr>
            <a:r>
              <a:t/>
            </a:r>
            <a:endParaRPr b="1" i="1"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Tu presentación debe tener planteamiento, desarrollo, punto álgido y fin. Esa es la forma en la que van a involucrarse con ella y con la que vas a comunicar algo.</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Articula el discurso, resalta o resume lo que has dicho en los últimos minutos antes de continuar.</a:t>
            </a:r>
            <a:endParaRPr/>
          </a:p>
        </p:txBody>
      </p:sp>
      <p:sp>
        <p:nvSpPr>
          <p:cNvPr id="110" name="Google Shape;110;p2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Aquí le hemos puesto una imagen, y no es casual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eño personalizado">
  <p:cSld name="Diseño personalizado">
    <p:spTree>
      <p:nvGrpSpPr>
        <p:cNvPr id="111" name="Shape 111"/>
        <p:cNvGrpSpPr/>
        <p:nvPr/>
      </p:nvGrpSpPr>
      <p:grpSpPr>
        <a:xfrm>
          <a:off x="0" y="0"/>
          <a:ext cx="0" cy="0"/>
          <a:chOff x="0" y="0"/>
          <a:chExt cx="0" cy="0"/>
        </a:xfrm>
      </p:grpSpPr>
      <p:pic>
        <p:nvPicPr>
          <p:cNvPr id="112" name="Google Shape;112;p21"/>
          <p:cNvPicPr preferRelativeResize="0"/>
          <p:nvPr/>
        </p:nvPicPr>
        <p:blipFill>
          <a:blip r:embed="rId2">
            <a:alphaModFix/>
          </a:blip>
          <a:stretch>
            <a:fillRect/>
          </a:stretch>
        </p:blipFill>
        <p:spPr>
          <a:xfrm>
            <a:off x="1" y="1"/>
            <a:ext cx="6878169" cy="5143500"/>
          </a:xfrm>
          <a:prstGeom prst="rect">
            <a:avLst/>
          </a:prstGeom>
          <a:noFill/>
          <a:ln>
            <a:noFill/>
          </a:ln>
        </p:spPr>
      </p:pic>
      <p:sp>
        <p:nvSpPr>
          <p:cNvPr id="113" name="Google Shape;113;p21"/>
          <p:cNvSpPr txBox="1"/>
          <p:nvPr/>
        </p:nvSpPr>
        <p:spPr>
          <a:xfrm>
            <a:off x="467544" y="195486"/>
            <a:ext cx="8280920" cy="17312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6000" u="none" cap="none" strike="noStrike">
                <a:solidFill>
                  <a:schemeClr val="lt1"/>
                </a:solidFill>
                <a:latin typeface="Calibri"/>
                <a:ea typeface="Calibri"/>
                <a:cs typeface="Calibri"/>
                <a:sym typeface="Calibri"/>
              </a:rPr>
              <a:t>…OPORTUNIDAD</a:t>
            </a:r>
            <a:endParaRPr/>
          </a:p>
          <a:p>
            <a:pPr indent="0" lvl="0" marL="0" marR="0" rtl="0" algn="l">
              <a:spcBef>
                <a:spcPts val="0"/>
              </a:spcBef>
              <a:spcAft>
                <a:spcPts val="0"/>
              </a:spcAft>
              <a:buNone/>
            </a:pPr>
            <a:r>
              <a:t/>
            </a:r>
            <a:endParaRPr b="1" i="0" sz="2800" u="none" cap="none" strike="noStrike">
              <a:solidFill>
                <a:schemeClr val="lt1"/>
              </a:solidFill>
              <a:latin typeface="Calibri"/>
              <a:ea typeface="Calibri"/>
              <a:cs typeface="Calibri"/>
              <a:sym typeface="Calibri"/>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ESTO SIRVE PARA OXIGENAR</a:t>
            </a:r>
            <a:endParaRPr/>
          </a:p>
          <a:p>
            <a:pPr indent="0" lvl="0" marL="0" marR="0" rtl="0" algn="l">
              <a:spcBef>
                <a:spcPts val="0"/>
              </a:spcBef>
              <a:spcAft>
                <a:spcPts val="0"/>
              </a:spcAft>
              <a:buNone/>
            </a:pPr>
            <a:r>
              <a:rPr b="1" i="0" lang="es" sz="2800" u="none" cap="none" strike="noStrike">
                <a:solidFill>
                  <a:schemeClr val="lt1"/>
                </a:solidFill>
                <a:latin typeface="Calibri"/>
                <a:ea typeface="Calibri"/>
                <a:cs typeface="Calibri"/>
                <a:sym typeface="Calibri"/>
              </a:rPr>
              <a:t>Y PARA DESCANSAR LA VISTA</a:t>
            </a:r>
            <a:endParaRPr b="1" i="0" sz="2800" u="none" cap="none" strike="noStrike">
              <a:solidFill>
                <a:schemeClr val="lt1"/>
              </a:solidFill>
              <a:latin typeface="Calibri"/>
              <a:ea typeface="Calibri"/>
              <a:cs typeface="Calibri"/>
              <a:sym typeface="Calibri"/>
            </a:endParaRPr>
          </a:p>
        </p:txBody>
      </p:sp>
      <p:sp>
        <p:nvSpPr>
          <p:cNvPr id="114" name="Google Shape;114;p21"/>
          <p:cNvSpPr/>
          <p:nvPr/>
        </p:nvSpPr>
        <p:spPr>
          <a:xfrm>
            <a:off x="9396536" y="559"/>
            <a:ext cx="3240360" cy="162017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  </a:t>
            </a:r>
            <a:r>
              <a:rPr b="0" i="0" lang="es" sz="1600" u="none" cap="none" strike="noStrike">
                <a:solidFill>
                  <a:srgbClr val="0C0C0C"/>
                </a:solidFill>
                <a:latin typeface="Calibri"/>
                <a:ea typeface="Calibri"/>
                <a:cs typeface="Calibri"/>
                <a:sym typeface="Calibri"/>
              </a:rPr>
              <a:t>IMPORTANTE</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Cuanto más uses este recurso menos impacto tendrá. </a:t>
            </a:r>
            <a:r>
              <a:rPr b="1" i="0" lang="es" sz="1200" u="sng" cap="none" strike="noStrike">
                <a:solidFill>
                  <a:srgbClr val="0C0C0C"/>
                </a:solidFill>
                <a:latin typeface="Calibri"/>
                <a:ea typeface="Calibri"/>
                <a:cs typeface="Calibri"/>
                <a:sym typeface="Calibri"/>
              </a:rPr>
              <a:t>No abuses de él.</a:t>
            </a:r>
            <a:endParaRPr b="1" i="0" sz="1200" u="sng" cap="none" strike="noStrike">
              <a:solidFill>
                <a:srgbClr val="0C0C0C"/>
              </a:solidFill>
              <a:latin typeface="Calibri"/>
              <a:ea typeface="Calibri"/>
              <a:cs typeface="Calibri"/>
              <a:sym typeface="Calibri"/>
            </a:endParaRPr>
          </a:p>
          <a:p>
            <a:pPr indent="-171450" lvl="0" marL="171450" marR="0" rtl="0" algn="l">
              <a:lnSpc>
                <a:spcPct val="110000"/>
              </a:lnSpc>
              <a:spcBef>
                <a:spcPts val="0"/>
              </a:spcBef>
              <a:spcAft>
                <a:spcPts val="0"/>
              </a:spcAft>
              <a:buClr>
                <a:srgbClr val="0C0C0C"/>
              </a:buClr>
              <a:buSzPts val="1080"/>
              <a:buFont typeface="Calibri"/>
              <a:buChar char="•"/>
            </a:pPr>
            <a:r>
              <a:rPr b="1" i="0" lang="es" sz="1200" u="sng" cap="none" strike="noStrike">
                <a:solidFill>
                  <a:srgbClr val="0C0C0C"/>
                </a:solidFill>
                <a:latin typeface="Calibri"/>
                <a:ea typeface="Calibri"/>
                <a:cs typeface="Calibri"/>
                <a:sym typeface="Calibri"/>
              </a:rPr>
              <a:t>No deformes fotos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El texto debe estar contrastado con el fondo, si no, mételo en una caja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 Pon muy poco texto o nada en este tipo de diapositivas</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Un ejemplo de tabla">
  <p:cSld name="Un ejemplo de tabla">
    <p:spTree>
      <p:nvGrpSpPr>
        <p:cNvPr id="115" name="Shape 115"/>
        <p:cNvGrpSpPr/>
        <p:nvPr/>
      </p:nvGrpSpPr>
      <p:grpSpPr>
        <a:xfrm>
          <a:off x="0" y="0"/>
          <a:ext cx="0" cy="0"/>
          <a:chOff x="0" y="0"/>
          <a:chExt cx="0" cy="0"/>
        </a:xfrm>
      </p:grpSpPr>
      <p:sp>
        <p:nvSpPr>
          <p:cNvPr id="116" name="Google Shape;116;p2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17" name="Google Shape;117;p2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18" name="Google Shape;118;p22"/>
          <p:cNvSpPr txBox="1"/>
          <p:nvPr/>
        </p:nvSpPr>
        <p:spPr>
          <a:xfrm>
            <a:off x="642938" y="843558"/>
            <a:ext cx="7858125" cy="1350370"/>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2.1 </a:t>
            </a:r>
            <a:r>
              <a:rPr b="0" i="0" lang="es" sz="2000" u="none" cap="none" strike="noStrike">
                <a:solidFill>
                  <a:srgbClr val="FA4F10"/>
                </a:solidFill>
                <a:latin typeface="Calibri"/>
                <a:ea typeface="Calibri"/>
                <a:cs typeface="Calibri"/>
                <a:sym typeface="Calibri"/>
              </a:rPr>
              <a:t>Ejemplo de tabla</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Alternar colores en la tabla facilita la legibilidad. Separa bien el título de cada columna del resto del contenido. Si tienes una columna que destacar, utiliza el estilo que te facilitamos.</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utilices el destacado de columna en más de una de ellas porque pierde su eficacia. El estilo destacado para fila funciona sobre todo en la última de ellas; úsalo también con cuidado.</a:t>
            </a:r>
            <a:endParaRPr/>
          </a:p>
        </p:txBody>
      </p:sp>
      <p:sp>
        <p:nvSpPr>
          <p:cNvPr id="119" name="Google Shape;119;p22"/>
          <p:cNvSpPr/>
          <p:nvPr/>
        </p:nvSpPr>
        <p:spPr>
          <a:xfrm>
            <a:off x="652463" y="2892757"/>
            <a:ext cx="1768822"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cosa</a:t>
            </a:r>
            <a:endParaRPr b="0" i="0" sz="1600" u="none" cap="none" strike="noStrike">
              <a:solidFill>
                <a:schemeClr val="lt1"/>
              </a:solidFill>
              <a:latin typeface="Calibri"/>
              <a:ea typeface="Calibri"/>
              <a:cs typeface="Calibri"/>
              <a:sym typeface="Calibri"/>
            </a:endParaRPr>
          </a:p>
        </p:txBody>
      </p:sp>
      <p:sp>
        <p:nvSpPr>
          <p:cNvPr id="120" name="Google Shape;120;p22"/>
          <p:cNvSpPr/>
          <p:nvPr/>
        </p:nvSpPr>
        <p:spPr>
          <a:xfrm>
            <a:off x="2414588" y="2892757"/>
            <a:ext cx="2445444"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Aplicaciones móviles</a:t>
            </a:r>
            <a:endParaRPr b="0" i="0" sz="1600" u="none" cap="none" strike="noStrike">
              <a:solidFill>
                <a:schemeClr val="lt1"/>
              </a:solidFill>
              <a:latin typeface="Calibri"/>
              <a:ea typeface="Calibri"/>
              <a:cs typeface="Calibri"/>
              <a:sym typeface="Calibri"/>
            </a:endParaRPr>
          </a:p>
        </p:txBody>
      </p:sp>
      <p:sp>
        <p:nvSpPr>
          <p:cNvPr id="121" name="Google Shape;121;p22"/>
          <p:cNvSpPr/>
          <p:nvPr/>
        </p:nvSpPr>
        <p:spPr>
          <a:xfrm>
            <a:off x="4857750" y="2892757"/>
            <a:ext cx="1514450"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Web</a:t>
            </a:r>
            <a:endParaRPr b="0" i="0" sz="1600" u="none" cap="none" strike="noStrike">
              <a:solidFill>
                <a:schemeClr val="lt1"/>
              </a:solidFill>
              <a:latin typeface="Calibri"/>
              <a:ea typeface="Calibri"/>
              <a:cs typeface="Calibri"/>
              <a:sym typeface="Calibri"/>
            </a:endParaRPr>
          </a:p>
        </p:txBody>
      </p:sp>
      <p:sp>
        <p:nvSpPr>
          <p:cNvPr id="122" name="Google Shape;122;p22"/>
          <p:cNvSpPr/>
          <p:nvPr/>
        </p:nvSpPr>
        <p:spPr>
          <a:xfrm>
            <a:off x="6372224" y="2892757"/>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Multidispositivo</a:t>
            </a:r>
            <a:endParaRPr b="0" i="0" sz="1600" u="none" cap="none" strike="noStrike">
              <a:solidFill>
                <a:schemeClr val="lt1"/>
              </a:solidFill>
              <a:latin typeface="Calibri"/>
              <a:ea typeface="Calibri"/>
              <a:cs typeface="Calibri"/>
              <a:sym typeface="Calibri"/>
            </a:endParaRPr>
          </a:p>
        </p:txBody>
      </p:sp>
      <p:sp>
        <p:nvSpPr>
          <p:cNvPr id="123" name="Google Shape;123;p22"/>
          <p:cNvSpPr/>
          <p:nvPr/>
        </p:nvSpPr>
        <p:spPr>
          <a:xfrm>
            <a:off x="652463" y="3166005"/>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cosa</a:t>
            </a:r>
            <a:endParaRPr b="0" i="0" sz="1400" u="none" cap="none" strike="noStrike">
              <a:solidFill>
                <a:srgbClr val="0C0C0C"/>
              </a:solidFill>
              <a:latin typeface="Calibri"/>
              <a:ea typeface="Calibri"/>
              <a:cs typeface="Calibri"/>
              <a:sym typeface="Calibri"/>
            </a:endParaRPr>
          </a:p>
        </p:txBody>
      </p:sp>
      <p:sp>
        <p:nvSpPr>
          <p:cNvPr id="124" name="Google Shape;124;p22"/>
          <p:cNvSpPr/>
          <p:nvPr/>
        </p:nvSpPr>
        <p:spPr>
          <a:xfrm>
            <a:off x="2414588" y="3166005"/>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Aplicaciones móviles</a:t>
            </a:r>
            <a:endParaRPr b="0" i="0" sz="1400" u="none" cap="none" strike="noStrike">
              <a:solidFill>
                <a:srgbClr val="0C0C0C"/>
              </a:solidFill>
              <a:latin typeface="Calibri"/>
              <a:ea typeface="Calibri"/>
              <a:cs typeface="Calibri"/>
              <a:sym typeface="Calibri"/>
            </a:endParaRPr>
          </a:p>
        </p:txBody>
      </p:sp>
      <p:sp>
        <p:nvSpPr>
          <p:cNvPr id="125" name="Google Shape;125;p22"/>
          <p:cNvSpPr/>
          <p:nvPr/>
        </p:nvSpPr>
        <p:spPr>
          <a:xfrm>
            <a:off x="4857750" y="3166005"/>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Web</a:t>
            </a:r>
            <a:endParaRPr b="0" i="0" sz="1400" u="none" cap="none" strike="noStrike">
              <a:solidFill>
                <a:srgbClr val="0C0C0C"/>
              </a:solidFill>
              <a:latin typeface="Calibri"/>
              <a:ea typeface="Calibri"/>
              <a:cs typeface="Calibri"/>
              <a:sym typeface="Calibri"/>
            </a:endParaRPr>
          </a:p>
        </p:txBody>
      </p:sp>
      <p:sp>
        <p:nvSpPr>
          <p:cNvPr id="126" name="Google Shape;126;p22"/>
          <p:cNvSpPr/>
          <p:nvPr/>
        </p:nvSpPr>
        <p:spPr>
          <a:xfrm>
            <a:off x="6372224" y="3166005"/>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Columna destacada</a:t>
            </a:r>
            <a:endParaRPr b="0" i="0" sz="1400" u="none" cap="none" strike="noStrike">
              <a:solidFill>
                <a:srgbClr val="0C0C0C"/>
              </a:solidFill>
              <a:latin typeface="Calibri"/>
              <a:ea typeface="Calibri"/>
              <a:cs typeface="Calibri"/>
              <a:sym typeface="Calibri"/>
            </a:endParaRPr>
          </a:p>
        </p:txBody>
      </p:sp>
      <p:sp>
        <p:nvSpPr>
          <p:cNvPr id="127" name="Google Shape;127;p22"/>
          <p:cNvSpPr/>
          <p:nvPr/>
        </p:nvSpPr>
        <p:spPr>
          <a:xfrm>
            <a:off x="652463" y="3439253"/>
            <a:ext cx="1768822"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Segunda cosa</a:t>
            </a:r>
            <a:endParaRPr b="0" i="0" sz="1400" u="none" cap="none" strike="noStrike">
              <a:solidFill>
                <a:srgbClr val="0C0C0C"/>
              </a:solidFill>
              <a:latin typeface="Calibri"/>
              <a:ea typeface="Calibri"/>
              <a:cs typeface="Calibri"/>
              <a:sym typeface="Calibri"/>
            </a:endParaRPr>
          </a:p>
        </p:txBody>
      </p:sp>
      <p:sp>
        <p:nvSpPr>
          <p:cNvPr id="128" name="Google Shape;128;p22"/>
          <p:cNvSpPr/>
          <p:nvPr/>
        </p:nvSpPr>
        <p:spPr>
          <a:xfrm>
            <a:off x="2414588" y="3439253"/>
            <a:ext cx="2445444"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una</a:t>
            </a:r>
            <a:endParaRPr b="0" i="0" sz="1400" u="none" cap="none" strike="noStrike">
              <a:solidFill>
                <a:srgbClr val="0C0C0C"/>
              </a:solidFill>
              <a:latin typeface="Calibri"/>
              <a:ea typeface="Calibri"/>
              <a:cs typeface="Calibri"/>
              <a:sym typeface="Calibri"/>
            </a:endParaRPr>
          </a:p>
        </p:txBody>
      </p:sp>
      <p:sp>
        <p:nvSpPr>
          <p:cNvPr id="129" name="Google Shape;129;p22"/>
          <p:cNvSpPr/>
          <p:nvPr/>
        </p:nvSpPr>
        <p:spPr>
          <a:xfrm>
            <a:off x="4857750" y="3439253"/>
            <a:ext cx="1514450" cy="27003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De web</a:t>
            </a:r>
            <a:endParaRPr b="0" i="0" sz="1400" u="none" cap="none" strike="noStrike">
              <a:solidFill>
                <a:srgbClr val="0C0C0C"/>
              </a:solidFill>
              <a:latin typeface="Calibri"/>
              <a:ea typeface="Calibri"/>
              <a:cs typeface="Calibri"/>
              <a:sym typeface="Calibri"/>
            </a:endParaRPr>
          </a:p>
        </p:txBody>
      </p:sp>
      <p:sp>
        <p:nvSpPr>
          <p:cNvPr id="130" name="Google Shape;130;p22"/>
          <p:cNvSpPr/>
          <p:nvPr/>
        </p:nvSpPr>
        <p:spPr>
          <a:xfrm>
            <a:off x="6372224" y="3439252"/>
            <a:ext cx="2088207" cy="30003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También</a:t>
            </a:r>
            <a:endParaRPr b="0" i="0" sz="1400" u="none" cap="none" strike="noStrike">
              <a:solidFill>
                <a:srgbClr val="0C0C0C"/>
              </a:solidFill>
              <a:latin typeface="Calibri"/>
              <a:ea typeface="Calibri"/>
              <a:cs typeface="Calibri"/>
              <a:sym typeface="Calibri"/>
            </a:endParaRPr>
          </a:p>
        </p:txBody>
      </p:sp>
      <p:sp>
        <p:nvSpPr>
          <p:cNvPr id="131" name="Google Shape;131;p22"/>
          <p:cNvSpPr/>
          <p:nvPr/>
        </p:nvSpPr>
        <p:spPr>
          <a:xfrm>
            <a:off x="652463" y="3739291"/>
            <a:ext cx="1768822"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Tercera cosa</a:t>
            </a:r>
            <a:endParaRPr b="0" i="0" sz="1400" u="none" cap="none" strike="noStrike">
              <a:solidFill>
                <a:srgbClr val="0C0C0C"/>
              </a:solidFill>
              <a:latin typeface="Calibri"/>
              <a:ea typeface="Calibri"/>
              <a:cs typeface="Calibri"/>
              <a:sym typeface="Calibri"/>
            </a:endParaRPr>
          </a:p>
        </p:txBody>
      </p:sp>
      <p:sp>
        <p:nvSpPr>
          <p:cNvPr id="132" name="Google Shape;132;p22"/>
          <p:cNvSpPr/>
          <p:nvPr/>
        </p:nvSpPr>
        <p:spPr>
          <a:xfrm>
            <a:off x="2414588" y="3739291"/>
            <a:ext cx="2445444"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3" name="Google Shape;133;p22"/>
          <p:cNvSpPr/>
          <p:nvPr/>
        </p:nvSpPr>
        <p:spPr>
          <a:xfrm>
            <a:off x="4857750" y="3739291"/>
            <a:ext cx="1514450" cy="27003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4" name="Google Shape;134;p22"/>
          <p:cNvSpPr/>
          <p:nvPr/>
        </p:nvSpPr>
        <p:spPr>
          <a:xfrm>
            <a:off x="6372224" y="3739291"/>
            <a:ext cx="2088207"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Si señor</a:t>
            </a:r>
            <a:endParaRPr b="0" i="0" sz="1400" u="none" cap="none" strike="noStrike">
              <a:solidFill>
                <a:srgbClr val="0C0C0C"/>
              </a:solidFill>
              <a:latin typeface="Calibri"/>
              <a:ea typeface="Calibri"/>
              <a:cs typeface="Calibri"/>
              <a:sym typeface="Calibri"/>
            </a:endParaRPr>
          </a:p>
        </p:txBody>
      </p:sp>
      <p:sp>
        <p:nvSpPr>
          <p:cNvPr id="135" name="Google Shape;135;p22"/>
          <p:cNvSpPr/>
          <p:nvPr/>
        </p:nvSpPr>
        <p:spPr>
          <a:xfrm>
            <a:off x="652463" y="4007182"/>
            <a:ext cx="1768822"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Tenemos un total</a:t>
            </a:r>
            <a:endParaRPr b="0" i="0" sz="1400" u="none" cap="none" strike="noStrike">
              <a:solidFill>
                <a:srgbClr val="0C0C0C"/>
              </a:solidFill>
              <a:latin typeface="Calibri"/>
              <a:ea typeface="Calibri"/>
              <a:cs typeface="Calibri"/>
              <a:sym typeface="Calibri"/>
            </a:endParaRPr>
          </a:p>
        </p:txBody>
      </p:sp>
      <p:sp>
        <p:nvSpPr>
          <p:cNvPr id="136" name="Google Shape;136;p22"/>
          <p:cNvSpPr/>
          <p:nvPr/>
        </p:nvSpPr>
        <p:spPr>
          <a:xfrm>
            <a:off x="2414588" y="4007182"/>
            <a:ext cx="2445444"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7" name="Google Shape;137;p22"/>
          <p:cNvSpPr/>
          <p:nvPr/>
        </p:nvSpPr>
        <p:spPr>
          <a:xfrm>
            <a:off x="4857750" y="4007182"/>
            <a:ext cx="1514450" cy="270030"/>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 - </a:t>
            </a:r>
            <a:endParaRPr b="0" i="0" sz="1400" u="none" cap="none" strike="noStrike">
              <a:solidFill>
                <a:srgbClr val="0C0C0C"/>
              </a:solidFill>
              <a:latin typeface="Calibri"/>
              <a:ea typeface="Calibri"/>
              <a:cs typeface="Calibri"/>
              <a:sym typeface="Calibri"/>
            </a:endParaRPr>
          </a:p>
        </p:txBody>
      </p:sp>
      <p:sp>
        <p:nvSpPr>
          <p:cNvPr id="138" name="Google Shape;138;p22"/>
          <p:cNvSpPr/>
          <p:nvPr/>
        </p:nvSpPr>
        <p:spPr>
          <a:xfrm>
            <a:off x="6372224" y="4007182"/>
            <a:ext cx="2088207" cy="27003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Total destacado</a:t>
            </a:r>
            <a:endParaRPr b="0" i="0" sz="1600" u="none" cap="none" strike="noStrike">
              <a:solidFill>
                <a:schemeClr val="lt1"/>
              </a:solidFill>
              <a:latin typeface="Calibri"/>
              <a:ea typeface="Calibri"/>
              <a:cs typeface="Calibri"/>
              <a:sym typeface="Calibri"/>
            </a:endParaRPr>
          </a:p>
        </p:txBody>
      </p:sp>
      <p:pic>
        <p:nvPicPr>
          <p:cNvPr id="139" name="Google Shape;139;p22"/>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40" name="Google Shape;140;p2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2  Ahora metemos una tabla (con cuidado)</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p:cSld name="Destacado visual">
    <p:spTree>
      <p:nvGrpSpPr>
        <p:cNvPr id="141" name="Shape 141"/>
        <p:cNvGrpSpPr/>
        <p:nvPr/>
      </p:nvGrpSpPr>
      <p:grpSpPr>
        <a:xfrm>
          <a:off x="0" y="0"/>
          <a:ext cx="0" cy="0"/>
          <a:chOff x="0" y="0"/>
          <a:chExt cx="0" cy="0"/>
        </a:xfrm>
      </p:grpSpPr>
      <p:sp>
        <p:nvSpPr>
          <p:cNvPr id="142" name="Google Shape;142;p2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43" name="Google Shape;143;p2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44" name="Google Shape;144;p23"/>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45" name="Google Shape;145;p23"/>
          <p:cNvPicPr preferRelativeResize="0"/>
          <p:nvPr/>
        </p:nvPicPr>
        <p:blipFill>
          <a:blip r:embed="rId3">
            <a:alphaModFix/>
          </a:blip>
          <a:stretch>
            <a:fillRect/>
          </a:stretch>
        </p:blipFill>
        <p:spPr>
          <a:xfrm>
            <a:off x="2799178" y="1228168"/>
            <a:ext cx="6182173" cy="3921900"/>
          </a:xfrm>
          <a:prstGeom prst="rect">
            <a:avLst/>
          </a:prstGeom>
          <a:noFill/>
          <a:ln>
            <a:noFill/>
          </a:ln>
        </p:spPr>
      </p:pic>
      <p:sp>
        <p:nvSpPr>
          <p:cNvPr id="146" name="Google Shape;146;p2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Esto es una diapositiva para romper un poco</a:t>
            </a:r>
            <a:endParaRPr b="0" i="0" sz="1800" u="none" cap="none" strike="noStrike">
              <a:solidFill>
                <a:srgbClr val="0C0C0C"/>
              </a:solidFill>
              <a:latin typeface="Calibri"/>
              <a:ea typeface="Calibri"/>
              <a:cs typeface="Calibri"/>
              <a:sym typeface="Calibri"/>
            </a:endParaRPr>
          </a:p>
        </p:txBody>
      </p:sp>
      <p:sp>
        <p:nvSpPr>
          <p:cNvPr id="147" name="Google Shape;147;p23"/>
          <p:cNvSpPr txBox="1"/>
          <p:nvPr/>
        </p:nvSpPr>
        <p:spPr>
          <a:xfrm>
            <a:off x="642938" y="843558"/>
            <a:ext cx="3425006" cy="2181367"/>
          </a:xfrm>
          <a:prstGeom prst="rect">
            <a:avLst/>
          </a:prstGeom>
          <a:noFill/>
          <a:ln>
            <a:noFill/>
          </a:ln>
        </p:spPr>
        <p:txBody>
          <a:bodyPr anchorCtr="0" anchor="t" bIns="0" lIns="0" spcFirstLastPara="1" rIns="0" wrap="square" tIns="45700">
            <a:noAutofit/>
          </a:bodyPr>
          <a:lstStyle/>
          <a:p>
            <a:pPr indent="0" lvl="0" marL="0" marR="0" rtl="0" algn="l">
              <a:spcBef>
                <a:spcPts val="0"/>
              </a:spcBef>
              <a:spcAft>
                <a:spcPts val="0"/>
              </a:spcAft>
              <a:buNone/>
            </a:pPr>
            <a:r>
              <a:rPr b="0" i="0" lang="es" sz="2000" u="none" cap="none" strike="noStrike">
                <a:solidFill>
                  <a:schemeClr val="dk1"/>
                </a:solidFill>
                <a:latin typeface="Calibri"/>
                <a:ea typeface="Calibri"/>
                <a:cs typeface="Calibri"/>
                <a:sym typeface="Calibri"/>
              </a:rPr>
              <a:t>4.1 </a:t>
            </a:r>
            <a:r>
              <a:rPr b="0" i="0" lang="es" sz="2000" u="none" cap="none" strike="noStrike">
                <a:solidFill>
                  <a:srgbClr val="FA4F10"/>
                </a:solidFill>
                <a:latin typeface="Calibri"/>
                <a:ea typeface="Calibri"/>
                <a:cs typeface="Calibri"/>
                <a:sym typeface="Calibri"/>
              </a:rPr>
              <a:t>De vez en cuando rompe el esquema</a:t>
            </a:r>
            <a:endParaRPr/>
          </a:p>
          <a:p>
            <a:pPr indent="0" lvl="0" marL="0" marR="0" rtl="0" algn="l">
              <a:spcBef>
                <a:spcPts val="0"/>
              </a:spcBef>
              <a:spcAft>
                <a:spcPts val="0"/>
              </a:spcAft>
              <a:buNone/>
            </a:pPr>
            <a:r>
              <a:t/>
            </a:r>
            <a:endParaRPr b="0" i="0" sz="14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Que sea siempre por una buena razón</a:t>
            </a:r>
            <a:endParaRPr/>
          </a:p>
          <a:p>
            <a:pPr indent="-285750" lvl="0" marL="285750" marR="0" rtl="0" algn="l">
              <a:lnSpc>
                <a:spcPct val="100000"/>
              </a:lnSpc>
              <a:spcBef>
                <a:spcPts val="1200"/>
              </a:spcBef>
              <a:spcAft>
                <a:spcPts val="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Elabora el contenido en especial en este tipo de diapositivas, no lo saques todo de Google</a:t>
            </a:r>
            <a:endParaRPr/>
          </a:p>
          <a:p>
            <a:pPr indent="-285750" lvl="0" marL="285750" marR="0" rtl="0" algn="l">
              <a:lnSpc>
                <a:spcPct val="100000"/>
              </a:lnSpc>
              <a:spcBef>
                <a:spcPts val="1200"/>
              </a:spcBef>
              <a:spcAft>
                <a:spcPts val="1200"/>
              </a:spcAft>
              <a:buClr>
                <a:srgbClr val="0D0D0D"/>
              </a:buClr>
              <a:buSzPts val="1600"/>
              <a:buFont typeface="Calibri"/>
              <a:buChar char="•"/>
            </a:pPr>
            <a:r>
              <a:rPr b="0" i="0" lang="es" sz="1600" u="none" cap="none" strike="noStrike">
                <a:solidFill>
                  <a:srgbClr val="0D0D0D"/>
                </a:solidFill>
                <a:latin typeface="Calibri"/>
                <a:ea typeface="Calibri"/>
                <a:cs typeface="Calibri"/>
                <a:sym typeface="Calibri"/>
              </a:rPr>
              <a:t>Es bueno cargar la web del cliente para hacer que se sientan parte de lo que les estás contando.</a:t>
            </a:r>
            <a:endParaRPr b="0" i="0" sz="1600" u="none" cap="none" strike="noStrike">
              <a:solidFill>
                <a:srgbClr val="0D0D0D"/>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stacado visual 2">
  <p:cSld name="Destacado visual 2">
    <p:spTree>
      <p:nvGrpSpPr>
        <p:cNvPr id="148" name="Shape 148"/>
        <p:cNvGrpSpPr/>
        <p:nvPr/>
      </p:nvGrpSpPr>
      <p:grpSpPr>
        <a:xfrm>
          <a:off x="0" y="0"/>
          <a:ext cx="0" cy="0"/>
          <a:chOff x="0" y="0"/>
          <a:chExt cx="0" cy="0"/>
        </a:xfrm>
      </p:grpSpPr>
      <p:sp>
        <p:nvSpPr>
          <p:cNvPr id="149" name="Google Shape;149;p24"/>
          <p:cNvSpPr/>
          <p:nvPr/>
        </p:nvSpPr>
        <p:spPr>
          <a:xfrm>
            <a:off x="0" y="-20538"/>
            <a:ext cx="9144000" cy="1815666"/>
          </a:xfrm>
          <a:prstGeom prst="rect">
            <a:avLst/>
          </a:prstGeom>
          <a:solidFill>
            <a:srgbClr val="FA4F10"/>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50" name="Google Shape;150;p24"/>
          <p:cNvSpPr txBox="1"/>
          <p:nvPr/>
        </p:nvSpPr>
        <p:spPr>
          <a:xfrm>
            <a:off x="676200" y="2031690"/>
            <a:ext cx="4471864" cy="248427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1" lang="es" sz="1800" u="none" cap="none" strike="noStrike">
                <a:solidFill>
                  <a:srgbClr val="3F3F3F"/>
                </a:solidFill>
                <a:latin typeface="Calibri"/>
                <a:ea typeface="Calibri"/>
                <a:cs typeface="Calibri"/>
                <a:sym typeface="Calibri"/>
              </a:rPr>
              <a:t>En un momento clave de nuestra presentación, tienes que grabar una idea en la mente de tu audiencia.</a:t>
            </a:r>
            <a:endParaRPr/>
          </a:p>
          <a:p>
            <a:pPr indent="0" lvl="0" marL="0" marR="0" rtl="0" algn="l">
              <a:spcBef>
                <a:spcPts val="0"/>
              </a:spcBef>
              <a:spcAft>
                <a:spcPts val="0"/>
              </a:spcAft>
              <a:buNone/>
            </a:pPr>
            <a:r>
              <a:t/>
            </a:r>
            <a:endParaRPr b="0" i="1" sz="18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1" i="0" lang="es" sz="1800" u="none" cap="none" strike="noStrike">
                <a:solidFill>
                  <a:srgbClr val="3F3F3F"/>
                </a:solidFill>
                <a:latin typeface="Calibri"/>
                <a:ea typeface="Calibri"/>
                <a:cs typeface="Calibri"/>
                <a:sym typeface="Calibri"/>
              </a:rPr>
              <a:t>No vas a encontrar estas fotos a la primera, </a:t>
            </a:r>
            <a:r>
              <a:rPr b="0" i="0" lang="es" sz="1600" u="none" cap="none" strike="noStrike">
                <a:solidFill>
                  <a:srgbClr val="3F3F3F"/>
                </a:solidFill>
                <a:latin typeface="Calibri"/>
                <a:ea typeface="Calibri"/>
                <a:cs typeface="Calibri"/>
                <a:sym typeface="Calibri"/>
              </a:rPr>
              <a:t>así que tómate tiempo para buscar y preparar estas diapositivas.</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t/>
            </a:r>
            <a:endParaRPr b="0" i="0" sz="1600" u="none" cap="none" strike="noStrike">
              <a:solidFill>
                <a:srgbClr val="3F3F3F"/>
              </a:solidFill>
              <a:latin typeface="Calibri"/>
              <a:ea typeface="Calibri"/>
              <a:cs typeface="Calibri"/>
              <a:sym typeface="Calibri"/>
            </a:endParaRPr>
          </a:p>
          <a:p>
            <a:pPr indent="0" lvl="0" marL="0" marR="0" rtl="0" algn="l">
              <a:spcBef>
                <a:spcPts val="0"/>
              </a:spcBef>
              <a:spcAft>
                <a:spcPts val="0"/>
              </a:spcAft>
              <a:buNone/>
            </a:pPr>
            <a:r>
              <a:rPr b="0" i="0" lang="es" sz="1600" u="none" cap="none" strike="noStrike">
                <a:solidFill>
                  <a:srgbClr val="3F3F3F"/>
                </a:solidFill>
                <a:latin typeface="Calibri"/>
                <a:ea typeface="Calibri"/>
                <a:cs typeface="Calibri"/>
                <a:sym typeface="Calibri"/>
              </a:rPr>
              <a:t>En esta tuvimos que borrar la marca de agua de la foto, recortar el fondo y colocar sobre el resultado el imagotipo para transmitir el mensaje.</a:t>
            </a:r>
            <a:endParaRPr/>
          </a:p>
        </p:txBody>
      </p:sp>
      <p:sp>
        <p:nvSpPr>
          <p:cNvPr id="151" name="Google Shape;151;p24"/>
          <p:cNvSpPr/>
          <p:nvPr/>
        </p:nvSpPr>
        <p:spPr>
          <a:xfrm>
            <a:off x="653125" y="1059582"/>
            <a:ext cx="4566947" cy="581265"/>
          </a:xfrm>
          <a:prstGeom prst="rect">
            <a:avLst/>
          </a:prstGeom>
          <a:noFill/>
          <a:ln>
            <a:noFill/>
          </a:ln>
        </p:spPr>
        <p:txBody>
          <a:bodyPr anchorCtr="0" anchor="t" bIns="45700" lIns="91425" spcFirstLastPara="1" rIns="91425" wrap="square" tIns="45700">
            <a:noAutofit/>
          </a:bodyPr>
          <a:lstStyle/>
          <a:p>
            <a:pPr indent="0" lvl="0" marL="0" marR="0" rtl="0" algn="l">
              <a:lnSpc>
                <a:spcPct val="75000"/>
              </a:lnSpc>
              <a:spcBef>
                <a:spcPts val="0"/>
              </a:spcBef>
              <a:spcAft>
                <a:spcPts val="0"/>
              </a:spcAft>
              <a:buNone/>
            </a:pPr>
            <a:r>
              <a:rPr b="1" i="1" lang="es" sz="8800" u="none" cap="none" strike="noStrike">
                <a:solidFill>
                  <a:schemeClr val="lt1"/>
                </a:solidFill>
                <a:latin typeface="Calibri"/>
                <a:ea typeface="Calibri"/>
                <a:cs typeface="Calibri"/>
                <a:sym typeface="Calibri"/>
              </a:rPr>
              <a:t>impacto</a:t>
            </a:r>
            <a:endParaRPr b="0" i="1" sz="8800" u="none" cap="none" strike="noStrike">
              <a:solidFill>
                <a:schemeClr val="lt1"/>
              </a:solidFill>
              <a:latin typeface="Calibri"/>
              <a:ea typeface="Calibri"/>
              <a:cs typeface="Calibri"/>
              <a:sym typeface="Calibri"/>
            </a:endParaRPr>
          </a:p>
        </p:txBody>
      </p:sp>
      <p:sp>
        <p:nvSpPr>
          <p:cNvPr id="152" name="Google Shape;152;p24"/>
          <p:cNvSpPr/>
          <p:nvPr/>
        </p:nvSpPr>
        <p:spPr>
          <a:xfrm>
            <a:off x="683568" y="195486"/>
            <a:ext cx="4536504" cy="6232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Aquí tenéis un ejemplo</a:t>
            </a:r>
            <a:endParaRPr/>
          </a:p>
          <a:p>
            <a:pPr indent="0" lvl="0" marL="0" marR="0" rtl="0" algn="l">
              <a:spcBef>
                <a:spcPts val="0"/>
              </a:spcBef>
              <a:spcAft>
                <a:spcPts val="0"/>
              </a:spcAft>
              <a:buNone/>
            </a:pPr>
            <a:r>
              <a:rPr b="1" i="0" lang="es" sz="2400" u="none" cap="none" strike="noStrike">
                <a:solidFill>
                  <a:schemeClr val="lt1"/>
                </a:solidFill>
                <a:latin typeface="Calibri"/>
                <a:ea typeface="Calibri"/>
                <a:cs typeface="Calibri"/>
                <a:sym typeface="Calibri"/>
              </a:rPr>
              <a:t>        de diapositiva de alto</a:t>
            </a:r>
            <a:endParaRPr/>
          </a:p>
        </p:txBody>
      </p:sp>
      <p:sp>
        <p:nvSpPr>
          <p:cNvPr id="153" name="Google Shape;153;p2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cxnSp>
        <p:nvCxnSpPr>
          <p:cNvPr id="154" name="Google Shape;154;p2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pic>
        <p:nvPicPr>
          <p:cNvPr id="155" name="Google Shape;155;p24"/>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56" name="Google Shape;156;p24"/>
          <p:cNvPicPr preferRelativeResize="0"/>
          <p:nvPr/>
        </p:nvPicPr>
        <p:blipFill>
          <a:blip r:embed="rId3">
            <a:alphaModFix/>
          </a:blip>
          <a:stretch>
            <a:fillRect/>
          </a:stretch>
        </p:blipFill>
        <p:spPr>
          <a:xfrm>
            <a:off x="5076056" y="170516"/>
            <a:ext cx="3050214" cy="497298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lide espefícifo (datos)">
  <p:cSld name="Slide espefícifo (datos)">
    <p:spTree>
      <p:nvGrpSpPr>
        <p:cNvPr id="157" name="Shape 157"/>
        <p:cNvGrpSpPr/>
        <p:nvPr/>
      </p:nvGrpSpPr>
      <p:grpSpPr>
        <a:xfrm>
          <a:off x="0" y="0"/>
          <a:ext cx="0" cy="0"/>
          <a:chOff x="0" y="0"/>
          <a:chExt cx="0" cy="0"/>
        </a:xfrm>
      </p:grpSpPr>
      <p:sp>
        <p:nvSpPr>
          <p:cNvPr id="158" name="Google Shape;158;p2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59" name="Google Shape;159;p25"/>
          <p:cNvPicPr preferRelativeResize="0"/>
          <p:nvPr/>
        </p:nvPicPr>
        <p:blipFill>
          <a:blip r:embed="rId2">
            <a:alphaModFix/>
          </a:blip>
          <a:stretch>
            <a:fillRect/>
          </a:stretch>
        </p:blipFill>
        <p:spPr>
          <a:xfrm>
            <a:off x="7956376" y="4870832"/>
            <a:ext cx="722442" cy="187835"/>
          </a:xfrm>
          <a:prstGeom prst="rect">
            <a:avLst/>
          </a:prstGeom>
          <a:noFill/>
          <a:ln>
            <a:noFill/>
          </a:ln>
        </p:spPr>
      </p:pic>
      <p:pic>
        <p:nvPicPr>
          <p:cNvPr id="160" name="Google Shape;160;p25"/>
          <p:cNvPicPr preferRelativeResize="0"/>
          <p:nvPr/>
        </p:nvPicPr>
        <p:blipFill>
          <a:blip r:embed="rId3">
            <a:alphaModFix/>
          </a:blip>
          <a:stretch>
            <a:fillRect/>
          </a:stretch>
        </p:blipFill>
        <p:spPr>
          <a:xfrm>
            <a:off x="0" y="2308864"/>
            <a:ext cx="9144000" cy="2525343"/>
          </a:xfrm>
          <a:prstGeom prst="rect">
            <a:avLst/>
          </a:prstGeom>
          <a:noFill/>
          <a:ln>
            <a:noFill/>
          </a:ln>
        </p:spPr>
      </p:pic>
      <p:sp>
        <p:nvSpPr>
          <p:cNvPr id="161" name="Google Shape;161;p25"/>
          <p:cNvSpPr/>
          <p:nvPr/>
        </p:nvSpPr>
        <p:spPr>
          <a:xfrm>
            <a:off x="638493" y="1666033"/>
            <a:ext cx="2663825" cy="94641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26%</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De los usuarios de internet sólo acceden por móvil</a:t>
            </a:r>
            <a:endParaRPr b="0" i="0" sz="1600" u="none" cap="none" strike="noStrike">
              <a:solidFill>
                <a:schemeClr val="dk1"/>
              </a:solidFill>
              <a:latin typeface="Calibri"/>
              <a:ea typeface="Calibri"/>
              <a:cs typeface="Calibri"/>
              <a:sym typeface="Calibri"/>
            </a:endParaRPr>
          </a:p>
        </p:txBody>
      </p:sp>
      <p:sp>
        <p:nvSpPr>
          <p:cNvPr id="162" name="Google Shape;162;p25"/>
          <p:cNvSpPr/>
          <p:nvPr/>
        </p:nvSpPr>
        <p:spPr>
          <a:xfrm>
            <a:off x="3636565" y="1666422"/>
            <a:ext cx="2087563" cy="90024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4400" u="none" cap="none" strike="noStrike">
                <a:solidFill>
                  <a:srgbClr val="FA4F10"/>
                </a:solidFill>
                <a:latin typeface="Calibri"/>
                <a:ea typeface="Calibri"/>
                <a:cs typeface="Calibri"/>
                <a:sym typeface="Calibri"/>
              </a:rPr>
              <a:t>14%</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400" u="none" cap="none" strike="noStrike">
                <a:solidFill>
                  <a:schemeClr val="dk1"/>
                </a:solidFill>
                <a:latin typeface="Calibri"/>
                <a:ea typeface="Calibri"/>
                <a:cs typeface="Calibri"/>
                <a:sym typeface="Calibri"/>
              </a:rPr>
              <a:t>De las visitas será desde un móvil </a:t>
            </a:r>
            <a:r>
              <a:rPr b="0" i="0" lang="es" sz="1400" u="none" cap="none" strike="noStrike">
                <a:solidFill>
                  <a:schemeClr val="dk1"/>
                </a:solidFill>
                <a:latin typeface="Calibri"/>
                <a:ea typeface="Calibri"/>
                <a:cs typeface="Calibri"/>
                <a:sym typeface="Calibri"/>
              </a:rPr>
              <a:t>(ya en 2013)</a:t>
            </a:r>
            <a:endParaRPr b="0" i="0" sz="1400" u="none" cap="none" strike="noStrike">
              <a:solidFill>
                <a:schemeClr val="dk1"/>
              </a:solidFill>
              <a:latin typeface="Calibri"/>
              <a:ea typeface="Calibri"/>
              <a:cs typeface="Calibri"/>
              <a:sym typeface="Calibri"/>
            </a:endParaRPr>
          </a:p>
        </p:txBody>
      </p:sp>
      <p:sp>
        <p:nvSpPr>
          <p:cNvPr id="163" name="Google Shape;163;p25"/>
          <p:cNvSpPr/>
          <p:nvPr/>
        </p:nvSpPr>
        <p:spPr>
          <a:xfrm>
            <a:off x="6084888" y="1510356"/>
            <a:ext cx="2384797" cy="147732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5800" u="none" cap="none" strike="noStrike">
                <a:solidFill>
                  <a:srgbClr val="FA4F10"/>
                </a:solidFill>
                <a:latin typeface="Calibri"/>
                <a:ea typeface="Calibri"/>
                <a:cs typeface="Calibri"/>
                <a:sym typeface="Calibri"/>
              </a:rPr>
              <a:t>x</a:t>
            </a:r>
            <a:r>
              <a:rPr b="1" i="0" lang="es" sz="4400" u="none" cap="none" strike="noStrike">
                <a:solidFill>
                  <a:srgbClr val="FA4F10"/>
                </a:solidFill>
                <a:latin typeface="Calibri"/>
                <a:ea typeface="Calibri"/>
                <a:cs typeface="Calibri"/>
                <a:sym typeface="Calibri"/>
              </a:rPr>
              <a:t>2</a:t>
            </a:r>
            <a:endParaRPr b="1" i="0" sz="4400" u="none" cap="none" strike="noStrike">
              <a:solidFill>
                <a:srgbClr val="FA4F10"/>
              </a:solidFill>
              <a:latin typeface="Calibri"/>
              <a:ea typeface="Calibri"/>
              <a:cs typeface="Calibri"/>
              <a:sym typeface="Calibri"/>
            </a:endParaRPr>
          </a:p>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Los usuarios de Internet en el móvil se han duplicado cada año desde 2009</a:t>
            </a:r>
            <a:endParaRPr b="0" i="0" sz="1600" u="none" cap="none" strike="noStrike">
              <a:solidFill>
                <a:schemeClr val="dk1"/>
              </a:solidFill>
              <a:latin typeface="Calibri"/>
              <a:ea typeface="Calibri"/>
              <a:cs typeface="Calibri"/>
              <a:sym typeface="Calibri"/>
            </a:endParaRPr>
          </a:p>
        </p:txBody>
      </p:sp>
      <p:sp>
        <p:nvSpPr>
          <p:cNvPr id="164" name="Google Shape;164;p25"/>
          <p:cNvSpPr txBox="1"/>
          <p:nvPr/>
        </p:nvSpPr>
        <p:spPr>
          <a:xfrm>
            <a:off x="642938" y="1037800"/>
            <a:ext cx="7858125" cy="403957"/>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Los slides específicos no son una oportunidad para el desorden, fíjate por ejemplo que aun en una diapositiva tan peculiar se respeta la alineación.</a:t>
            </a:r>
            <a:endParaRPr b="0" i="0" sz="1600" u="none" cap="none" strike="noStrike">
              <a:solidFill>
                <a:srgbClr val="000000"/>
              </a:solidFill>
              <a:latin typeface="Calibri"/>
              <a:ea typeface="Calibri"/>
              <a:cs typeface="Calibri"/>
              <a:sym typeface="Calibri"/>
            </a:endParaRPr>
          </a:p>
        </p:txBody>
      </p:sp>
      <p:cxnSp>
        <p:nvCxnSpPr>
          <p:cNvPr id="165" name="Google Shape;165;p25"/>
          <p:cNvCxnSpPr/>
          <p:nvPr/>
        </p:nvCxnSpPr>
        <p:spPr>
          <a:xfrm>
            <a:off x="649660" y="593998"/>
            <a:ext cx="0" cy="4062222"/>
          </a:xfrm>
          <a:prstGeom prst="straightConnector1">
            <a:avLst/>
          </a:prstGeom>
          <a:noFill/>
          <a:ln cap="flat" cmpd="sng" w="19050">
            <a:solidFill>
              <a:srgbClr val="4A7DBB"/>
            </a:solidFill>
            <a:prstDash val="dash"/>
            <a:round/>
            <a:headEnd len="sm" w="sm" type="none"/>
            <a:tailEnd len="sm" w="sm" type="none"/>
          </a:ln>
        </p:spPr>
      </p:cxnSp>
      <p:cxnSp>
        <p:nvCxnSpPr>
          <p:cNvPr id="166" name="Google Shape;166;p25"/>
          <p:cNvCxnSpPr/>
          <p:nvPr/>
        </p:nvCxnSpPr>
        <p:spPr>
          <a:xfrm>
            <a:off x="8488735" y="593998"/>
            <a:ext cx="0" cy="4062222"/>
          </a:xfrm>
          <a:prstGeom prst="straightConnector1">
            <a:avLst/>
          </a:prstGeom>
          <a:noFill/>
          <a:ln cap="flat" cmpd="sng" w="19050">
            <a:solidFill>
              <a:srgbClr val="4A7DBB"/>
            </a:solidFill>
            <a:prstDash val="dash"/>
            <a:round/>
            <a:headEnd len="sm" w="sm" type="none"/>
            <a:tailEnd len="sm" w="sm" type="none"/>
          </a:ln>
        </p:spPr>
      </p:cxnSp>
      <p:sp>
        <p:nvSpPr>
          <p:cNvPr id="167" name="Google Shape;167;p2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4  Y un layout algo diferente porque viene bien cambiar</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Slide espefícifo (datos)">
  <p:cSld name="1_Slide espefícifo (datos)">
    <p:spTree>
      <p:nvGrpSpPr>
        <p:cNvPr id="168" name="Shape 168"/>
        <p:cNvGrpSpPr/>
        <p:nvPr/>
      </p:nvGrpSpPr>
      <p:grpSpPr>
        <a:xfrm>
          <a:off x="0" y="0"/>
          <a:ext cx="0" cy="0"/>
          <a:chOff x="0" y="0"/>
          <a:chExt cx="0" cy="0"/>
        </a:xfrm>
      </p:grpSpPr>
      <p:sp>
        <p:nvSpPr>
          <p:cNvPr id="169" name="Google Shape;169;p26"/>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5  Algunos destacados visuales</a:t>
            </a:r>
            <a:endParaRPr b="0" i="0" sz="1800" u="none" cap="none" strike="noStrike">
              <a:solidFill>
                <a:srgbClr val="0C0C0C"/>
              </a:solidFill>
              <a:latin typeface="Calibri"/>
              <a:ea typeface="Calibri"/>
              <a:cs typeface="Calibri"/>
              <a:sym typeface="Calibri"/>
            </a:endParaRPr>
          </a:p>
        </p:txBody>
      </p:sp>
      <p:sp>
        <p:nvSpPr>
          <p:cNvPr id="170" name="Google Shape;170;p26"/>
          <p:cNvSpPr/>
          <p:nvPr/>
        </p:nvSpPr>
        <p:spPr>
          <a:xfrm flipH="1">
            <a:off x="4949445" y="3943290"/>
            <a:ext cx="3496347" cy="485202"/>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Esto es un pie aclaratorio al destacado; puede tener más de una línea, pero más de dos es una locura</a:t>
            </a:r>
            <a:endParaRPr b="0" i="0" sz="1100" u="none" cap="none" strike="noStrike">
              <a:solidFill>
                <a:srgbClr val="7F7F7F"/>
              </a:solidFill>
              <a:latin typeface="Calibri"/>
              <a:ea typeface="Calibri"/>
              <a:cs typeface="Calibri"/>
              <a:sym typeface="Calibri"/>
            </a:endParaRPr>
          </a:p>
        </p:txBody>
      </p:sp>
      <p:sp>
        <p:nvSpPr>
          <p:cNvPr id="171" name="Google Shape;171;p26"/>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72" name="Google Shape;172;p26"/>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173" name="Google Shape;173;p26"/>
          <p:cNvSpPr txBox="1"/>
          <p:nvPr/>
        </p:nvSpPr>
        <p:spPr>
          <a:xfrm>
            <a:off x="5086636" y="2509274"/>
            <a:ext cx="3168352" cy="117724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es" sz="1600" u="none" cap="none" strike="noStrike">
                <a:solidFill>
                  <a:schemeClr val="dk1"/>
                </a:solidFill>
                <a:latin typeface="Calibri"/>
                <a:ea typeface="Calibri"/>
                <a:cs typeface="Calibri"/>
                <a:sym typeface="Calibri"/>
              </a:rPr>
              <a:t>Podeis usar negrita si queréis destacar algo.  </a:t>
            </a:r>
            <a:r>
              <a:rPr b="0" i="0" lang="es" sz="1600" u="none" cap="none" strike="noStrike">
                <a:solidFill>
                  <a:schemeClr val="dk1"/>
                </a:solidFill>
                <a:latin typeface="Calibri"/>
                <a:ea typeface="Calibri"/>
                <a:cs typeface="Calibri"/>
                <a:sym typeface="Calibri"/>
              </a:rPr>
              <a:t>Si metéis una imagen en la zona superior utilizad todo el ancho como veis aquí. Mejor eso que dejar espacio en blanco a ambos lados.</a:t>
            </a:r>
            <a:endParaRPr b="1" i="0" sz="1600" u="none" cap="none" strike="noStrike">
              <a:solidFill>
                <a:schemeClr val="dk1"/>
              </a:solidFill>
              <a:latin typeface="Calibri"/>
              <a:ea typeface="Calibri"/>
              <a:cs typeface="Calibri"/>
              <a:sym typeface="Calibri"/>
            </a:endParaRPr>
          </a:p>
        </p:txBody>
      </p:sp>
      <p:pic>
        <p:nvPicPr>
          <p:cNvPr id="174" name="Google Shape;174;p26"/>
          <p:cNvPicPr preferRelativeResize="0"/>
          <p:nvPr/>
        </p:nvPicPr>
        <p:blipFill>
          <a:blip r:embed="rId3">
            <a:alphaModFix/>
          </a:blip>
          <a:stretch>
            <a:fillRect/>
          </a:stretch>
        </p:blipFill>
        <p:spPr>
          <a:xfrm>
            <a:off x="4933828" y="1618253"/>
            <a:ext cx="2618664" cy="742506"/>
          </a:xfrm>
          <a:prstGeom prst="rect">
            <a:avLst/>
          </a:prstGeom>
          <a:noFill/>
          <a:ln>
            <a:noFill/>
          </a:ln>
        </p:spPr>
      </p:pic>
      <p:pic>
        <p:nvPicPr>
          <p:cNvPr id="175" name="Google Shape;175;p26"/>
          <p:cNvPicPr preferRelativeResize="0"/>
          <p:nvPr/>
        </p:nvPicPr>
        <p:blipFill>
          <a:blip r:embed="rId4">
            <a:alphaModFix/>
          </a:blip>
          <a:stretch>
            <a:fillRect/>
          </a:stretch>
        </p:blipFill>
        <p:spPr>
          <a:xfrm>
            <a:off x="3140190" y="1820698"/>
            <a:ext cx="590364" cy="590364"/>
          </a:xfrm>
          <a:prstGeom prst="rect">
            <a:avLst/>
          </a:prstGeom>
          <a:noFill/>
          <a:ln>
            <a:noFill/>
          </a:ln>
        </p:spPr>
      </p:pic>
      <p:cxnSp>
        <p:nvCxnSpPr>
          <p:cNvPr id="176" name="Google Shape;176;p26"/>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77" name="Google Shape;177;p26"/>
          <p:cNvSpPr/>
          <p:nvPr/>
        </p:nvSpPr>
        <p:spPr>
          <a:xfrm>
            <a:off x="679043"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Ejemplo de otro destacado visual</a:t>
            </a:r>
            <a:endParaRPr b="0" i="0" sz="1600" u="none" cap="none" strike="noStrike">
              <a:solidFill>
                <a:schemeClr val="lt1"/>
              </a:solidFill>
              <a:latin typeface="Calibri"/>
              <a:ea typeface="Calibri"/>
              <a:cs typeface="Calibri"/>
              <a:sym typeface="Calibri"/>
            </a:endParaRPr>
          </a:p>
        </p:txBody>
      </p:sp>
      <p:sp>
        <p:nvSpPr>
          <p:cNvPr id="178" name="Google Shape;178;p26"/>
          <p:cNvSpPr/>
          <p:nvPr/>
        </p:nvSpPr>
        <p:spPr>
          <a:xfrm>
            <a:off x="819331" y="1717667"/>
            <a:ext cx="2131909" cy="8079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Un destacado con un icono a la derecha. Puede no tenerlo y funcionar también.</a:t>
            </a:r>
            <a:endParaRPr/>
          </a:p>
        </p:txBody>
      </p:sp>
      <p:sp>
        <p:nvSpPr>
          <p:cNvPr id="179" name="Google Shape;179;p26"/>
          <p:cNvSpPr/>
          <p:nvPr/>
        </p:nvSpPr>
        <p:spPr>
          <a:xfrm>
            <a:off x="819331" y="2625756"/>
            <a:ext cx="3212029" cy="11772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Calibri"/>
              <a:buNone/>
            </a:pPr>
            <a:r>
              <a:rPr b="0" i="0" lang="es" sz="1600" u="none" cap="none" strike="noStrike">
                <a:solidFill>
                  <a:srgbClr val="000000"/>
                </a:solidFill>
                <a:latin typeface="Calibri"/>
                <a:ea typeface="Calibri"/>
                <a:cs typeface="Calibri"/>
                <a:sym typeface="Calibri"/>
              </a:rPr>
              <a:t>Fijaos en los espacios que dejamos con la imagen. </a:t>
            </a:r>
            <a:r>
              <a:rPr b="1" i="0" lang="es" sz="1600" u="none" cap="none" strike="noStrike">
                <a:solidFill>
                  <a:srgbClr val="000000"/>
                </a:solidFill>
                <a:latin typeface="Calibri"/>
                <a:ea typeface="Calibri"/>
                <a:cs typeface="Calibri"/>
                <a:sym typeface="Calibri"/>
              </a:rPr>
              <a:t>No sirve de nada pegar más el texto</a:t>
            </a:r>
            <a:r>
              <a:rPr b="0" i="0" lang="es" sz="1600" u="none" cap="none" strike="noStrike">
                <a:solidFill>
                  <a:srgbClr val="000000"/>
                </a:solidFill>
                <a:latin typeface="Calibri"/>
                <a:ea typeface="Calibri"/>
                <a:cs typeface="Calibri"/>
                <a:sym typeface="Calibri"/>
              </a:rPr>
              <a:t> porque para lo que sirve es para que no comprendamos ni el texto ni la imagen que hemos asociado</a:t>
            </a:r>
            <a:endParaRPr/>
          </a:p>
        </p:txBody>
      </p:sp>
      <p:sp>
        <p:nvSpPr>
          <p:cNvPr id="180" name="Google Shape;180;p26"/>
          <p:cNvSpPr/>
          <p:nvPr/>
        </p:nvSpPr>
        <p:spPr>
          <a:xfrm>
            <a:off x="4931718" y="1275606"/>
            <a:ext cx="3492603"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Y otro más, pero con un gráfico arriba</a:t>
            </a:r>
            <a:endParaRPr b="0" i="0" sz="1600" u="none" cap="none" strike="noStrike">
              <a:solidFill>
                <a:schemeClr val="lt1"/>
              </a:solidFill>
              <a:latin typeface="Calibri"/>
              <a:ea typeface="Calibri"/>
              <a:cs typeface="Calibri"/>
              <a:sym typeface="Calibri"/>
            </a:endParaRPr>
          </a:p>
        </p:txBody>
      </p:sp>
      <p:sp>
        <p:nvSpPr>
          <p:cNvPr id="181" name="Google Shape;181;p26"/>
          <p:cNvSpPr/>
          <p:nvPr/>
        </p:nvSpPr>
        <p:spPr>
          <a:xfrm>
            <a:off x="6372200" y="-1"/>
            <a:ext cx="2771800" cy="932768"/>
          </a:xfrm>
          <a:prstGeom prst="rect">
            <a:avLst/>
          </a:prstGeom>
          <a:solidFill>
            <a:schemeClr val="lt1"/>
          </a:solidFill>
          <a:ln>
            <a:noFill/>
          </a:ln>
        </p:spPr>
        <p:txBody>
          <a:bodyPr anchorCtr="0" anchor="ctr" bIns="45700" lIns="648000"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82" name="Google Shape;182;p26"/>
          <p:cNvPicPr preferRelativeResize="0"/>
          <p:nvPr/>
        </p:nvPicPr>
        <p:blipFill>
          <a:blip r:embed="rId5">
            <a:alphaModFix/>
          </a:blip>
          <a:stretch>
            <a:fillRect/>
          </a:stretch>
        </p:blipFill>
        <p:spPr>
          <a:xfrm>
            <a:off x="6625879" y="244091"/>
            <a:ext cx="653473" cy="653473"/>
          </a:xfrm>
          <a:prstGeom prst="rect">
            <a:avLst/>
          </a:prstGeom>
          <a:noFill/>
          <a:ln>
            <a:noFill/>
          </a:ln>
        </p:spPr>
      </p:pic>
      <p:pic>
        <p:nvPicPr>
          <p:cNvPr id="183" name="Google Shape;183;p26"/>
          <p:cNvPicPr preferRelativeResize="0"/>
          <p:nvPr/>
        </p:nvPicPr>
        <p:blipFill>
          <a:blip r:embed="rId6">
            <a:alphaModFix/>
          </a:blip>
          <a:stretch>
            <a:fillRect/>
          </a:stretch>
        </p:blipFill>
        <p:spPr>
          <a:xfrm>
            <a:off x="7759817" y="230755"/>
            <a:ext cx="471455" cy="666809"/>
          </a:xfrm>
          <a:prstGeom prst="rect">
            <a:avLst/>
          </a:prstGeom>
          <a:noFill/>
          <a:ln>
            <a:noFill/>
          </a:ln>
        </p:spPr>
      </p:pic>
      <p:sp>
        <p:nvSpPr>
          <p:cNvPr id="184" name="Google Shape;184;p26"/>
          <p:cNvSpPr/>
          <p:nvPr/>
        </p:nvSpPr>
        <p:spPr>
          <a:xfrm>
            <a:off x="9468544" y="107977"/>
            <a:ext cx="3312368" cy="116762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Estos destacados de la zona superior derecha necesitan que además cambiemos el fondo de la cabecera. </a:t>
            </a:r>
            <a:endParaRPr/>
          </a:p>
          <a:p>
            <a:pPr indent="0" lvl="0" marL="0" marR="0" rtl="0" algn="l">
              <a:lnSpc>
                <a:spcPct val="110000"/>
              </a:lnSpc>
              <a:spcBef>
                <a:spcPts val="0"/>
              </a:spcBef>
              <a:spcAft>
                <a:spcPts val="0"/>
              </a:spcAft>
              <a:buClr>
                <a:schemeClr val="dk1"/>
              </a:buClr>
              <a:buFont typeface="Calibri"/>
              <a:buNone/>
            </a:pPr>
            <a:r>
              <a:t/>
            </a:r>
            <a:endParaRPr b="0" i="0" sz="1200" u="none" cap="none" strike="noStrike">
              <a:solidFill>
                <a:srgbClr val="0C0C0C"/>
              </a:solidFill>
              <a:latin typeface="Calibri"/>
              <a:ea typeface="Calibri"/>
              <a:cs typeface="Calibri"/>
              <a:sym typeface="Calibri"/>
            </a:endParaRPr>
          </a:p>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Fíjate que las imágenes están alineadas al centro con la línea del título de diapositiva. El diseño es intención.</a:t>
            </a:r>
            <a:endParaRPr b="0" i="0" sz="1200" u="none" cap="none" strike="noStrike">
              <a:solidFill>
                <a:srgbClr val="0C0C0C"/>
              </a:solidFill>
              <a:latin typeface="Calibri"/>
              <a:ea typeface="Calibri"/>
              <a:cs typeface="Calibri"/>
              <a:sym typeface="Calibri"/>
            </a:endParaRPr>
          </a:p>
        </p:txBody>
      </p:sp>
      <p:sp>
        <p:nvSpPr>
          <p:cNvPr id="185" name="Google Shape;185;p26"/>
          <p:cNvSpPr/>
          <p:nvPr/>
        </p:nvSpPr>
        <p:spPr>
          <a:xfrm>
            <a:off x="683568"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186" name="Google Shape;186;p26"/>
          <p:cNvSpPr/>
          <p:nvPr/>
        </p:nvSpPr>
        <p:spPr>
          <a:xfrm>
            <a:off x="4955645" y="3943290"/>
            <a:ext cx="3492603" cy="34289"/>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2_Slide espefícifo (datos)">
  <p:cSld name="2_Slide espefícifo (datos)">
    <p:spTree>
      <p:nvGrpSpPr>
        <p:cNvPr id="187" name="Shape 187"/>
        <p:cNvGrpSpPr/>
        <p:nvPr/>
      </p:nvGrpSpPr>
      <p:grpSpPr>
        <a:xfrm>
          <a:off x="0" y="0"/>
          <a:ext cx="0" cy="0"/>
          <a:chOff x="0" y="0"/>
          <a:chExt cx="0" cy="0"/>
        </a:xfrm>
      </p:grpSpPr>
      <p:sp>
        <p:nvSpPr>
          <p:cNvPr id="188" name="Google Shape;188;p27"/>
          <p:cNvSpPr/>
          <p:nvPr/>
        </p:nvSpPr>
        <p:spPr>
          <a:xfrm rot="5400000">
            <a:off x="3221849" y="-1136153"/>
            <a:ext cx="2700302" cy="9144000"/>
          </a:xfrm>
          <a:prstGeom prst="rect">
            <a:avLst/>
          </a:prstGeom>
          <a:solidFill>
            <a:srgbClr val="F2F2F2"/>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000000"/>
              </a:solidFill>
              <a:latin typeface="Calibri"/>
              <a:ea typeface="Calibri"/>
              <a:cs typeface="Calibri"/>
              <a:sym typeface="Calibri"/>
            </a:endParaRPr>
          </a:p>
        </p:txBody>
      </p:sp>
      <p:sp>
        <p:nvSpPr>
          <p:cNvPr id="189" name="Google Shape;189;p27"/>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190" name="Google Shape;190;p27"/>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191" name="Google Shape;191;p27"/>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192" name="Google Shape;192;p27"/>
          <p:cNvSpPr/>
          <p:nvPr/>
        </p:nvSpPr>
        <p:spPr>
          <a:xfrm>
            <a:off x="500063" y="3921900"/>
            <a:ext cx="8143875" cy="601581"/>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Aquí va de Nuevo un destacado. ¡No mezcles! Esto pierde fuerza si utilizas más de uno de estos elementos por diapositiva. Tampoco si los repites una y otra vez.</a:t>
            </a:r>
            <a:endParaRPr b="0" i="0" sz="1600" u="none" cap="none" strike="noStrike">
              <a:solidFill>
                <a:schemeClr val="lt1"/>
              </a:solidFill>
              <a:latin typeface="Calibri"/>
              <a:ea typeface="Calibri"/>
              <a:cs typeface="Calibri"/>
              <a:sym typeface="Calibri"/>
            </a:endParaRPr>
          </a:p>
        </p:txBody>
      </p:sp>
      <p:pic>
        <p:nvPicPr>
          <p:cNvPr id="193" name="Google Shape;193;p27"/>
          <p:cNvPicPr preferRelativeResize="0"/>
          <p:nvPr/>
        </p:nvPicPr>
        <p:blipFill>
          <a:blip r:embed="rId3">
            <a:alphaModFix/>
          </a:blip>
          <a:stretch>
            <a:fillRect/>
          </a:stretch>
        </p:blipFill>
        <p:spPr>
          <a:xfrm>
            <a:off x="7034559" y="2366048"/>
            <a:ext cx="1178719" cy="1119188"/>
          </a:xfrm>
          <a:prstGeom prst="rect">
            <a:avLst/>
          </a:prstGeom>
          <a:noFill/>
          <a:ln>
            <a:noFill/>
          </a:ln>
        </p:spPr>
      </p:pic>
      <p:sp>
        <p:nvSpPr>
          <p:cNvPr id="194" name="Google Shape;194;p27"/>
          <p:cNvSpPr txBox="1"/>
          <p:nvPr/>
        </p:nvSpPr>
        <p:spPr>
          <a:xfrm>
            <a:off x="629245" y="3489852"/>
            <a:ext cx="1571625" cy="230833"/>
          </a:xfrm>
          <a:prstGeom prst="rect">
            <a:avLst/>
          </a:prstGeom>
          <a:noFill/>
          <a:ln>
            <a:noFill/>
          </a:ln>
        </p:spPr>
        <p:txBody>
          <a:bodyPr anchorCtr="0" anchor="t" bIns="45700" lIns="91425" spcFirstLastPara="1" rIns="91425" wrap="square" tIns="45700">
            <a:noAutofit/>
          </a:bodyPr>
          <a:lstStyle/>
          <a:p>
            <a:pPr indent="-228600" lvl="0" marL="22860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Interdum dapibus</a:t>
            </a:r>
            <a:endParaRPr b="0" i="0" sz="1400" u="none" cap="none" strike="noStrike">
              <a:solidFill>
                <a:schemeClr val="dk1"/>
              </a:solidFill>
              <a:latin typeface="Calibri"/>
              <a:ea typeface="Calibri"/>
              <a:cs typeface="Calibri"/>
              <a:sym typeface="Calibri"/>
            </a:endParaRPr>
          </a:p>
        </p:txBody>
      </p:sp>
      <p:sp>
        <p:nvSpPr>
          <p:cNvPr id="195" name="Google Shape;195;p27"/>
          <p:cNvSpPr txBox="1"/>
          <p:nvPr/>
        </p:nvSpPr>
        <p:spPr>
          <a:xfrm>
            <a:off x="2757538" y="3489852"/>
            <a:ext cx="1657896"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Ornare aliquet suspendisse sem</a:t>
            </a:r>
            <a:endParaRPr b="0" i="0" sz="1400" u="none" cap="none" strike="noStrike">
              <a:solidFill>
                <a:schemeClr val="dk1"/>
              </a:solidFill>
              <a:latin typeface="Calibri"/>
              <a:ea typeface="Calibri"/>
              <a:cs typeface="Calibri"/>
              <a:sym typeface="Calibri"/>
            </a:endParaRPr>
          </a:p>
        </p:txBody>
      </p:sp>
      <p:sp>
        <p:nvSpPr>
          <p:cNvPr id="196" name="Google Shape;196;p27"/>
          <p:cNvSpPr txBox="1"/>
          <p:nvPr/>
        </p:nvSpPr>
        <p:spPr>
          <a:xfrm>
            <a:off x="5061793" y="3489852"/>
            <a:ext cx="1414463" cy="230833"/>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Primis interdum</a:t>
            </a:r>
            <a:endParaRPr b="0" i="0" sz="1400" u="none" cap="none" strike="noStrike">
              <a:solidFill>
                <a:schemeClr val="dk1"/>
              </a:solidFill>
              <a:latin typeface="Calibri"/>
              <a:ea typeface="Calibri"/>
              <a:cs typeface="Calibri"/>
              <a:sym typeface="Calibri"/>
            </a:endParaRPr>
          </a:p>
        </p:txBody>
      </p:sp>
      <p:sp>
        <p:nvSpPr>
          <p:cNvPr id="197" name="Google Shape;197;p27"/>
          <p:cNvSpPr txBox="1"/>
          <p:nvPr/>
        </p:nvSpPr>
        <p:spPr>
          <a:xfrm>
            <a:off x="7020272" y="3489852"/>
            <a:ext cx="1403350" cy="3924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s" sz="1400" u="none" cap="none" strike="noStrike">
                <a:solidFill>
                  <a:schemeClr val="dk1"/>
                </a:solidFill>
                <a:latin typeface="Calibri"/>
                <a:ea typeface="Calibri"/>
                <a:cs typeface="Calibri"/>
                <a:sym typeface="Calibri"/>
              </a:rPr>
              <a:t>Maecenas sagittis</a:t>
            </a:r>
            <a:endParaRPr b="0" i="0" sz="1400" u="none" cap="none" strike="noStrike">
              <a:solidFill>
                <a:schemeClr val="dk1"/>
              </a:solidFill>
              <a:latin typeface="Calibri"/>
              <a:ea typeface="Calibri"/>
              <a:cs typeface="Calibri"/>
              <a:sym typeface="Calibri"/>
            </a:endParaRPr>
          </a:p>
        </p:txBody>
      </p:sp>
      <p:pic>
        <p:nvPicPr>
          <p:cNvPr id="198" name="Google Shape;198;p27"/>
          <p:cNvPicPr preferRelativeResize="0"/>
          <p:nvPr/>
        </p:nvPicPr>
        <p:blipFill>
          <a:blip r:embed="rId4">
            <a:alphaModFix/>
          </a:blip>
          <a:stretch>
            <a:fillRect/>
          </a:stretch>
        </p:blipFill>
        <p:spPr>
          <a:xfrm>
            <a:off x="2786063" y="2247714"/>
            <a:ext cx="1182290" cy="1178719"/>
          </a:xfrm>
          <a:prstGeom prst="rect">
            <a:avLst/>
          </a:prstGeom>
          <a:noFill/>
          <a:ln>
            <a:noFill/>
          </a:ln>
        </p:spPr>
      </p:pic>
      <p:pic>
        <p:nvPicPr>
          <p:cNvPr id="199" name="Google Shape;199;p27"/>
          <p:cNvPicPr preferRelativeResize="0"/>
          <p:nvPr/>
        </p:nvPicPr>
        <p:blipFill>
          <a:blip r:embed="rId5">
            <a:alphaModFix/>
          </a:blip>
          <a:stretch>
            <a:fillRect/>
          </a:stretch>
        </p:blipFill>
        <p:spPr>
          <a:xfrm>
            <a:off x="2143125" y="2837073"/>
            <a:ext cx="439341" cy="235744"/>
          </a:xfrm>
          <a:prstGeom prst="rect">
            <a:avLst/>
          </a:prstGeom>
          <a:noFill/>
          <a:ln>
            <a:noFill/>
          </a:ln>
        </p:spPr>
      </p:pic>
      <p:pic>
        <p:nvPicPr>
          <p:cNvPr id="200" name="Google Shape;200;p27"/>
          <p:cNvPicPr preferRelativeResize="0"/>
          <p:nvPr/>
        </p:nvPicPr>
        <p:blipFill>
          <a:blip r:embed="rId5">
            <a:alphaModFix/>
          </a:blip>
          <a:stretch>
            <a:fillRect/>
          </a:stretch>
        </p:blipFill>
        <p:spPr>
          <a:xfrm>
            <a:off x="4357688" y="2837073"/>
            <a:ext cx="439340" cy="235744"/>
          </a:xfrm>
          <a:prstGeom prst="rect">
            <a:avLst/>
          </a:prstGeom>
          <a:noFill/>
          <a:ln>
            <a:noFill/>
          </a:ln>
        </p:spPr>
      </p:pic>
      <p:pic>
        <p:nvPicPr>
          <p:cNvPr id="201" name="Google Shape;201;p27"/>
          <p:cNvPicPr preferRelativeResize="0"/>
          <p:nvPr/>
        </p:nvPicPr>
        <p:blipFill>
          <a:blip r:embed="rId5">
            <a:alphaModFix/>
          </a:blip>
          <a:stretch>
            <a:fillRect/>
          </a:stretch>
        </p:blipFill>
        <p:spPr>
          <a:xfrm>
            <a:off x="6635998" y="2849237"/>
            <a:ext cx="439340" cy="235744"/>
          </a:xfrm>
          <a:prstGeom prst="rect">
            <a:avLst/>
          </a:prstGeom>
          <a:noFill/>
          <a:ln>
            <a:noFill/>
          </a:ln>
        </p:spPr>
      </p:pic>
      <p:pic>
        <p:nvPicPr>
          <p:cNvPr id="202" name="Google Shape;202;p27"/>
          <p:cNvPicPr preferRelativeResize="0"/>
          <p:nvPr/>
        </p:nvPicPr>
        <p:blipFill>
          <a:blip r:embed="rId6">
            <a:alphaModFix/>
          </a:blip>
          <a:stretch>
            <a:fillRect/>
          </a:stretch>
        </p:blipFill>
        <p:spPr>
          <a:xfrm>
            <a:off x="857250" y="2247714"/>
            <a:ext cx="828675" cy="1232297"/>
          </a:xfrm>
          <a:prstGeom prst="rect">
            <a:avLst/>
          </a:prstGeom>
          <a:noFill/>
          <a:ln>
            <a:noFill/>
          </a:ln>
        </p:spPr>
      </p:pic>
      <p:pic>
        <p:nvPicPr>
          <p:cNvPr id="203" name="Google Shape;203;p27"/>
          <p:cNvPicPr preferRelativeResize="0"/>
          <p:nvPr/>
        </p:nvPicPr>
        <p:blipFill>
          <a:blip r:embed="rId7">
            <a:alphaModFix/>
          </a:blip>
          <a:stretch>
            <a:fillRect/>
          </a:stretch>
        </p:blipFill>
        <p:spPr>
          <a:xfrm>
            <a:off x="4926261" y="2462027"/>
            <a:ext cx="1271588" cy="957263"/>
          </a:xfrm>
          <a:prstGeom prst="rect">
            <a:avLst/>
          </a:prstGeom>
          <a:noFill/>
          <a:ln>
            <a:noFill/>
          </a:ln>
        </p:spPr>
      </p:pic>
      <p:sp>
        <p:nvSpPr>
          <p:cNvPr id="204" name="Google Shape;204;p27"/>
          <p:cNvSpPr txBox="1"/>
          <p:nvPr/>
        </p:nvSpPr>
        <p:spPr>
          <a:xfrm>
            <a:off x="642938" y="843558"/>
            <a:ext cx="7858125" cy="796372"/>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5 </a:t>
            </a:r>
            <a:r>
              <a:rPr b="0" i="0" lang="es" sz="2000" u="none" cap="none" strike="noStrike">
                <a:solidFill>
                  <a:srgbClr val="FA4F10"/>
                </a:solidFill>
                <a:latin typeface="Calibri"/>
                <a:ea typeface="Calibri"/>
                <a:cs typeface="Calibri"/>
                <a:sym typeface="Calibri"/>
              </a:rPr>
              <a:t>Un ejemplo de proceso lineal</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Respetamos los espacios que tenemos para títulos y texto, y dejamos también espacio para que se entienda lo que nos interesa.</a:t>
            </a:r>
            <a:endParaRPr/>
          </a:p>
        </p:txBody>
      </p:sp>
      <p:sp>
        <p:nvSpPr>
          <p:cNvPr id="205" name="Google Shape;205;p27"/>
          <p:cNvSpPr/>
          <p:nvPr/>
        </p:nvSpPr>
        <p:spPr>
          <a:xfrm>
            <a:off x="2463453" y="1923714"/>
            <a:ext cx="4217094" cy="324000"/>
          </a:xfrm>
          <a:prstGeom prst="rect">
            <a:avLst/>
          </a:prstGeom>
          <a:solidFill>
            <a:schemeClr val="lt1"/>
          </a:solidFill>
          <a:ln cap="flat" cmpd="sng" w="38100">
            <a:solidFill>
              <a:srgbClr val="F2F2F2"/>
            </a:solidFill>
            <a:prstDash val="solid"/>
            <a:round/>
            <a:headEnd len="sm" w="sm" type="none"/>
            <a:tailEnd len="sm" w="sm" type="none"/>
          </a:ln>
        </p:spPr>
        <p:txBody>
          <a:bodyPr anchorCtr="0" anchor="ctr" bIns="45700" lIns="288000" spcFirstLastPara="1" rIns="288000" wrap="square" tIns="0">
            <a:noAutofit/>
          </a:bodyPr>
          <a:lstStyle/>
          <a:p>
            <a:pPr indent="0" lvl="1" marL="0" marR="0" rtl="0" algn="ctr">
              <a:spcBef>
                <a:spcPts val="0"/>
              </a:spcBef>
              <a:spcAft>
                <a:spcPts val="1200"/>
              </a:spcAft>
              <a:buNone/>
            </a:pPr>
            <a:r>
              <a:rPr b="0" i="0" lang="es" sz="1800" u="none" cap="none" strike="noStrike">
                <a:solidFill>
                  <a:srgbClr val="262626"/>
                </a:solidFill>
                <a:latin typeface="Calibri"/>
                <a:ea typeface="Calibri"/>
                <a:cs typeface="Calibri"/>
                <a:sym typeface="Calibri"/>
              </a:rPr>
              <a:t>Mete aquí el nombre del proceso</a:t>
            </a:r>
            <a:endParaRPr b="0" i="0" sz="1800" u="none" cap="none" strike="noStrike">
              <a:solidFill>
                <a:srgbClr val="262626"/>
              </a:solidFill>
              <a:latin typeface="Calibri"/>
              <a:ea typeface="Calibri"/>
              <a:cs typeface="Calibri"/>
              <a:sym typeface="Calibri"/>
            </a:endParaRPr>
          </a:p>
        </p:txBody>
      </p:sp>
      <p:sp>
        <p:nvSpPr>
          <p:cNvPr id="206" name="Google Shape;206;p27"/>
          <p:cNvSpPr/>
          <p:nvPr/>
        </p:nvSpPr>
        <p:spPr>
          <a:xfrm>
            <a:off x="9468544" y="2103044"/>
            <a:ext cx="3312368" cy="89759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Para estos procesos necesitas imágenes con fondos transparentes. Si eliminas el fondo en gris no vas a tener el efecto que ves aquí, por lo que tendrás que buscar o retocar las imágenes que tengas</a:t>
            </a:r>
            <a:endParaRPr b="0" i="0" sz="1200" u="none" cap="none" strike="noStrike">
              <a:solidFill>
                <a:srgbClr val="0C0C0C"/>
              </a:solidFill>
              <a:latin typeface="Calibri"/>
              <a:ea typeface="Calibri"/>
              <a:cs typeface="Calibri"/>
              <a:sym typeface="Calibri"/>
            </a:endParaRPr>
          </a:p>
        </p:txBody>
      </p:sp>
      <p:sp>
        <p:nvSpPr>
          <p:cNvPr id="207" name="Google Shape;207;p27"/>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Ejemplos de procesos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Árbol de dependencias">
  <p:cSld name="Árbol de dependencias">
    <p:spTree>
      <p:nvGrpSpPr>
        <p:cNvPr id="208" name="Shape 208"/>
        <p:cNvGrpSpPr/>
        <p:nvPr/>
      </p:nvGrpSpPr>
      <p:grpSpPr>
        <a:xfrm>
          <a:off x="0" y="0"/>
          <a:ext cx="0" cy="0"/>
          <a:chOff x="0" y="0"/>
          <a:chExt cx="0" cy="0"/>
        </a:xfrm>
      </p:grpSpPr>
      <p:sp>
        <p:nvSpPr>
          <p:cNvPr id="209" name="Google Shape;209;p28"/>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10" name="Google Shape;210;p28"/>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11" name="Google Shape;211;p28"/>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12" name="Google Shape;212;p28"/>
          <p:cNvSpPr/>
          <p:nvPr/>
        </p:nvSpPr>
        <p:spPr>
          <a:xfrm>
            <a:off x="395536" y="1880131"/>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Ana Conda</a:t>
            </a:r>
            <a:endParaRPr b="0" i="0" sz="1400" u="none" cap="none" strike="noStrike">
              <a:solidFill>
                <a:srgbClr val="0C0C0C"/>
              </a:solidFill>
              <a:latin typeface="Calibri"/>
              <a:ea typeface="Calibri"/>
              <a:cs typeface="Calibri"/>
              <a:sym typeface="Calibri"/>
            </a:endParaRPr>
          </a:p>
        </p:txBody>
      </p:sp>
      <p:sp>
        <p:nvSpPr>
          <p:cNvPr id="213" name="Google Shape;213;p28"/>
          <p:cNvSpPr/>
          <p:nvPr/>
        </p:nvSpPr>
        <p:spPr>
          <a:xfrm>
            <a:off x="395536" y="2203979"/>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Felipe Lillo</a:t>
            </a:r>
            <a:endParaRPr b="0" i="0" sz="1400" u="none" cap="none" strike="noStrike">
              <a:solidFill>
                <a:srgbClr val="0C0C0C"/>
              </a:solidFill>
              <a:latin typeface="Calibri"/>
              <a:ea typeface="Calibri"/>
              <a:cs typeface="Calibri"/>
              <a:sym typeface="Calibri"/>
            </a:endParaRPr>
          </a:p>
        </p:txBody>
      </p:sp>
      <p:sp>
        <p:nvSpPr>
          <p:cNvPr id="214" name="Google Shape;214;p28"/>
          <p:cNvSpPr/>
          <p:nvPr/>
        </p:nvSpPr>
        <p:spPr>
          <a:xfrm>
            <a:off x="395536" y="1555795"/>
            <a:ext cx="172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Product Owner</a:t>
            </a:r>
            <a:endParaRPr b="0" i="0" sz="1600" u="none" cap="none" strike="noStrike">
              <a:solidFill>
                <a:schemeClr val="lt1"/>
              </a:solidFill>
              <a:latin typeface="Calibri"/>
              <a:ea typeface="Calibri"/>
              <a:cs typeface="Calibri"/>
              <a:sym typeface="Calibri"/>
            </a:endParaRPr>
          </a:p>
        </p:txBody>
      </p:sp>
      <p:sp>
        <p:nvSpPr>
          <p:cNvPr id="215" name="Google Shape;215;p28"/>
          <p:cNvSpPr/>
          <p:nvPr/>
        </p:nvSpPr>
        <p:spPr>
          <a:xfrm>
            <a:off x="2699792" y="1555795"/>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Scrum Master</a:t>
            </a:r>
            <a:endParaRPr b="0" i="0" sz="1600" u="none" cap="none" strike="noStrike">
              <a:solidFill>
                <a:schemeClr val="lt1"/>
              </a:solidFill>
              <a:latin typeface="Calibri"/>
              <a:ea typeface="Calibri"/>
              <a:cs typeface="Calibri"/>
              <a:sym typeface="Calibri"/>
            </a:endParaRPr>
          </a:p>
        </p:txBody>
      </p:sp>
      <p:sp>
        <p:nvSpPr>
          <p:cNvPr id="216" name="Google Shape;216;p28"/>
          <p:cNvSpPr/>
          <p:nvPr/>
        </p:nvSpPr>
        <p:spPr>
          <a:xfrm>
            <a:off x="2709317" y="1885012"/>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Pep Guardiola</a:t>
            </a:r>
            <a:endParaRPr b="0" i="0" sz="1400" u="none" cap="none" strike="noStrike">
              <a:solidFill>
                <a:srgbClr val="0C0C0C"/>
              </a:solidFill>
              <a:latin typeface="Calibri"/>
              <a:ea typeface="Calibri"/>
              <a:cs typeface="Calibri"/>
              <a:sym typeface="Calibri"/>
            </a:endParaRPr>
          </a:p>
        </p:txBody>
      </p:sp>
      <p:sp>
        <p:nvSpPr>
          <p:cNvPr id="217" name="Google Shape;217;p28"/>
          <p:cNvSpPr/>
          <p:nvPr/>
        </p:nvSpPr>
        <p:spPr>
          <a:xfrm>
            <a:off x="4784526" y="1555795"/>
            <a:ext cx="185845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Account Manager</a:t>
            </a:r>
            <a:endParaRPr b="0" i="0" sz="1600" u="none" cap="none" strike="noStrike">
              <a:solidFill>
                <a:schemeClr val="lt1"/>
              </a:solidFill>
              <a:latin typeface="Calibri"/>
              <a:ea typeface="Calibri"/>
              <a:cs typeface="Calibri"/>
              <a:sym typeface="Calibri"/>
            </a:endParaRPr>
          </a:p>
        </p:txBody>
      </p:sp>
      <p:sp>
        <p:nvSpPr>
          <p:cNvPr id="218" name="Google Shape;218;p28"/>
          <p:cNvSpPr/>
          <p:nvPr/>
        </p:nvSpPr>
        <p:spPr>
          <a:xfrm>
            <a:off x="4794050" y="1880131"/>
            <a:ext cx="1848925"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Victor Valdés</a:t>
            </a:r>
            <a:endParaRPr b="0" i="0" sz="1400" u="none" cap="none" strike="noStrike">
              <a:solidFill>
                <a:srgbClr val="0C0C0C"/>
              </a:solidFill>
              <a:latin typeface="Calibri"/>
              <a:ea typeface="Calibri"/>
              <a:cs typeface="Calibri"/>
              <a:sym typeface="Calibri"/>
            </a:endParaRPr>
          </a:p>
        </p:txBody>
      </p:sp>
      <p:sp>
        <p:nvSpPr>
          <p:cNvPr id="219" name="Google Shape;219;p28"/>
          <p:cNvSpPr/>
          <p:nvPr/>
        </p:nvSpPr>
        <p:spPr>
          <a:xfrm>
            <a:off x="2709317" y="2527714"/>
            <a:ext cx="1728000"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Lead Developer</a:t>
            </a:r>
            <a:endParaRPr b="0" i="0" sz="1600" u="none" cap="none" strike="noStrike">
              <a:solidFill>
                <a:schemeClr val="lt1"/>
              </a:solidFill>
              <a:latin typeface="Calibri"/>
              <a:ea typeface="Calibri"/>
              <a:cs typeface="Calibri"/>
              <a:sym typeface="Calibri"/>
            </a:endParaRPr>
          </a:p>
        </p:txBody>
      </p:sp>
      <p:sp>
        <p:nvSpPr>
          <p:cNvPr id="220" name="Google Shape;220;p28"/>
          <p:cNvSpPr/>
          <p:nvPr/>
        </p:nvSpPr>
        <p:spPr>
          <a:xfrm>
            <a:off x="2709317" y="2852050"/>
            <a:ext cx="1728000"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Cesc Fabregas</a:t>
            </a:r>
            <a:endParaRPr b="0" i="0" sz="1400" u="none" cap="none" strike="noStrike">
              <a:solidFill>
                <a:srgbClr val="0C0C0C"/>
              </a:solidFill>
              <a:latin typeface="Calibri"/>
              <a:ea typeface="Calibri"/>
              <a:cs typeface="Calibri"/>
              <a:sym typeface="Calibri"/>
            </a:endParaRPr>
          </a:p>
        </p:txBody>
      </p:sp>
      <p:sp>
        <p:nvSpPr>
          <p:cNvPr id="221" name="Google Shape;221;p28"/>
          <p:cNvSpPr/>
          <p:nvPr/>
        </p:nvSpPr>
        <p:spPr>
          <a:xfrm>
            <a:off x="47857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Responsable UX</a:t>
            </a:r>
            <a:endParaRPr b="0" i="0" sz="1600" u="none" cap="none" strike="noStrike">
              <a:solidFill>
                <a:schemeClr val="lt1"/>
              </a:solidFill>
              <a:latin typeface="Calibri"/>
              <a:ea typeface="Calibri"/>
              <a:cs typeface="Calibri"/>
              <a:sym typeface="Calibri"/>
            </a:endParaRPr>
          </a:p>
        </p:txBody>
      </p:sp>
      <p:sp>
        <p:nvSpPr>
          <p:cNvPr id="222" name="Google Shape;222;p28"/>
          <p:cNvSpPr/>
          <p:nvPr/>
        </p:nvSpPr>
        <p:spPr>
          <a:xfrm>
            <a:off x="47952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Andrés Inhiesta</a:t>
            </a:r>
            <a:endParaRPr b="0" i="0" sz="1400" u="none" cap="none" strike="noStrike">
              <a:solidFill>
                <a:srgbClr val="0C0C0C"/>
              </a:solidFill>
              <a:latin typeface="Calibri"/>
              <a:ea typeface="Calibri"/>
              <a:cs typeface="Calibri"/>
              <a:sym typeface="Calibri"/>
            </a:endParaRPr>
          </a:p>
        </p:txBody>
      </p:sp>
      <p:sp>
        <p:nvSpPr>
          <p:cNvPr id="223" name="Google Shape;223;p28"/>
          <p:cNvSpPr/>
          <p:nvPr/>
        </p:nvSpPr>
        <p:spPr>
          <a:xfrm>
            <a:off x="6919367" y="2527714"/>
            <a:ext cx="1768822" cy="324000"/>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SEO</a:t>
            </a:r>
            <a:endParaRPr b="0" i="0" sz="1600" u="none" cap="none" strike="noStrike">
              <a:solidFill>
                <a:schemeClr val="lt1"/>
              </a:solidFill>
              <a:latin typeface="Calibri"/>
              <a:ea typeface="Calibri"/>
              <a:cs typeface="Calibri"/>
              <a:sym typeface="Calibri"/>
            </a:endParaRPr>
          </a:p>
        </p:txBody>
      </p:sp>
      <p:sp>
        <p:nvSpPr>
          <p:cNvPr id="224" name="Google Shape;224;p28"/>
          <p:cNvSpPr/>
          <p:nvPr/>
        </p:nvSpPr>
        <p:spPr>
          <a:xfrm>
            <a:off x="6928892" y="2852050"/>
            <a:ext cx="1768822" cy="324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Tito Vilanova</a:t>
            </a:r>
            <a:endParaRPr b="0" i="0" sz="1400" u="none" cap="none" strike="noStrike">
              <a:solidFill>
                <a:srgbClr val="0C0C0C"/>
              </a:solidFill>
              <a:latin typeface="Calibri"/>
              <a:ea typeface="Calibri"/>
              <a:cs typeface="Calibri"/>
              <a:sym typeface="Calibri"/>
            </a:endParaRPr>
          </a:p>
        </p:txBody>
      </p:sp>
      <p:sp>
        <p:nvSpPr>
          <p:cNvPr id="225" name="Google Shape;225;p28"/>
          <p:cNvSpPr/>
          <p:nvPr/>
        </p:nvSpPr>
        <p:spPr>
          <a:xfrm>
            <a:off x="2699792" y="3489472"/>
            <a:ext cx="1728000" cy="550675"/>
          </a:xfrm>
          <a:prstGeom prst="rect">
            <a:avLst/>
          </a:prstGeom>
          <a:solidFill>
            <a:srgbClr val="FA4F10"/>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2x Analistas programadores</a:t>
            </a:r>
            <a:endParaRPr b="0" i="0" sz="1600" u="none" cap="none" strike="noStrike">
              <a:solidFill>
                <a:schemeClr val="lt1"/>
              </a:solidFill>
              <a:latin typeface="Calibri"/>
              <a:ea typeface="Calibri"/>
              <a:cs typeface="Calibri"/>
              <a:sym typeface="Calibri"/>
            </a:endParaRPr>
          </a:p>
        </p:txBody>
      </p:sp>
      <p:sp>
        <p:nvSpPr>
          <p:cNvPr id="226" name="Google Shape;226;p28"/>
          <p:cNvSpPr/>
          <p:nvPr/>
        </p:nvSpPr>
        <p:spPr>
          <a:xfrm>
            <a:off x="-2232" y="4449425"/>
            <a:ext cx="2413992"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Actimel</a:t>
            </a:r>
            <a:endParaRPr b="0" i="0" sz="1600" u="none" cap="none" strike="noStrike">
              <a:solidFill>
                <a:srgbClr val="595959"/>
              </a:solidFill>
              <a:latin typeface="Calibri"/>
              <a:ea typeface="Calibri"/>
              <a:cs typeface="Calibri"/>
              <a:sym typeface="Calibri"/>
            </a:endParaRPr>
          </a:p>
        </p:txBody>
      </p:sp>
      <p:sp>
        <p:nvSpPr>
          <p:cNvPr id="227" name="Google Shape;227;p28"/>
          <p:cNvSpPr/>
          <p:nvPr/>
        </p:nvSpPr>
        <p:spPr>
          <a:xfrm>
            <a:off x="2369492" y="4449425"/>
            <a:ext cx="6774507" cy="334364"/>
          </a:xfrm>
          <a:prstGeom prst="rect">
            <a:avLst/>
          </a:prstGeom>
          <a:solidFill>
            <a:srgbClr val="F2F2F2"/>
          </a:solidFill>
          <a:ln>
            <a:noFill/>
          </a:ln>
        </p:spPr>
        <p:txBody>
          <a:bodyPr anchorCtr="0" anchor="ctr" bIns="45700" lIns="288000" spcFirstLastPara="1" rIns="0" wrap="square" tIns="45700">
            <a:noAutofit/>
          </a:bodyPr>
          <a:lstStyle/>
          <a:p>
            <a:pPr indent="0" lvl="1" marL="0" marR="0" rtl="0" algn="ctr">
              <a:spcBef>
                <a:spcPts val="0"/>
              </a:spcBef>
              <a:spcAft>
                <a:spcPts val="1200"/>
              </a:spcAft>
              <a:buNone/>
            </a:pPr>
            <a:r>
              <a:rPr b="0" i="0" lang="es" sz="1600" u="none" cap="none" strike="noStrike">
                <a:solidFill>
                  <a:srgbClr val="595959"/>
                </a:solidFill>
                <a:latin typeface="Calibri"/>
                <a:ea typeface="Calibri"/>
                <a:cs typeface="Calibri"/>
                <a:sym typeface="Calibri"/>
              </a:rPr>
              <a:t>Equipo Paradigma</a:t>
            </a:r>
            <a:endParaRPr b="0" i="0" sz="1600" u="none" cap="none" strike="noStrike">
              <a:solidFill>
                <a:srgbClr val="595959"/>
              </a:solidFill>
              <a:latin typeface="Calibri"/>
              <a:ea typeface="Calibri"/>
              <a:cs typeface="Calibri"/>
              <a:sym typeface="Calibri"/>
            </a:endParaRPr>
          </a:p>
        </p:txBody>
      </p:sp>
      <p:cxnSp>
        <p:nvCxnSpPr>
          <p:cNvPr id="228" name="Google Shape;228;p28"/>
          <p:cNvCxnSpPr/>
          <p:nvPr/>
        </p:nvCxnSpPr>
        <p:spPr>
          <a:xfrm>
            <a:off x="2411760" y="589040"/>
            <a:ext cx="0" cy="3858632"/>
          </a:xfrm>
          <a:prstGeom prst="straightConnector1">
            <a:avLst/>
          </a:prstGeom>
          <a:noFill/>
          <a:ln cap="flat" cmpd="sng" w="15875">
            <a:solidFill>
              <a:srgbClr val="D8D8D8"/>
            </a:solidFill>
            <a:prstDash val="dash"/>
            <a:round/>
            <a:headEnd len="sm" w="sm" type="none"/>
            <a:tailEnd len="sm" w="sm" type="none"/>
          </a:ln>
        </p:spPr>
      </p:cxnSp>
      <p:sp>
        <p:nvSpPr>
          <p:cNvPr id="229" name="Google Shape;229;p28"/>
          <p:cNvSpPr/>
          <p:nvPr/>
        </p:nvSpPr>
        <p:spPr>
          <a:xfrm>
            <a:off x="9468544" y="927364"/>
            <a:ext cx="3312368" cy="1482368"/>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Utiliza textos breves para la descripción del rol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necesitas los dos apellidos de alguien para nombrarlo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Tampoco hace falta que añadas la estructura completa; esto sirve para poner en contexto al cliente y expresar una organización de forma clara</a:t>
            </a:r>
            <a:endParaRPr b="0" i="0" sz="1200" u="none" cap="none" strike="noStrike">
              <a:solidFill>
                <a:srgbClr val="0C0C0C"/>
              </a:solidFill>
              <a:latin typeface="Calibri"/>
              <a:ea typeface="Calibri"/>
              <a:cs typeface="Calibri"/>
              <a:sym typeface="Calibri"/>
            </a:endParaRPr>
          </a:p>
        </p:txBody>
      </p:sp>
      <p:sp>
        <p:nvSpPr>
          <p:cNvPr id="230" name="Google Shape;230;p28"/>
          <p:cNvSpPr/>
          <p:nvPr/>
        </p:nvSpPr>
        <p:spPr>
          <a:xfrm>
            <a:off x="9468544" y="2906183"/>
            <a:ext cx="3312368" cy="171779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Ojo con los alineados. Si no está todo en su sitio no van a encajar las flechas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Cada flecha tiene un significado; utilízalas con criterio.</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Cuidado con los espacios; alinea los elementos y deja el mismo espacio entre los bloques de información. Esto ayuda a quien te lee porque facilita el escaneado rápido de jerarquía.</a:t>
            </a:r>
            <a:endParaRPr b="0" i="0" sz="1200" u="none" cap="none" strike="noStrike">
              <a:solidFill>
                <a:srgbClr val="0C0C0C"/>
              </a:solidFill>
              <a:latin typeface="Calibri"/>
              <a:ea typeface="Calibri"/>
              <a:cs typeface="Calibri"/>
              <a:sym typeface="Calibri"/>
            </a:endParaRPr>
          </a:p>
        </p:txBody>
      </p:sp>
      <p:cxnSp>
        <p:nvCxnSpPr>
          <p:cNvPr id="231" name="Google Shape;231;p28"/>
          <p:cNvCxnSpPr>
            <a:stCxn id="216" idx="2"/>
            <a:endCxn id="219" idx="0"/>
          </p:cNvCxnSpPr>
          <p:nvPr/>
        </p:nvCxnSpPr>
        <p:spPr>
          <a:xfrm>
            <a:off x="3573317" y="2209012"/>
            <a:ext cx="0" cy="318600"/>
          </a:xfrm>
          <a:prstGeom prst="straightConnector1">
            <a:avLst/>
          </a:prstGeom>
          <a:noFill/>
          <a:ln cap="flat" cmpd="sng" w="19050">
            <a:solidFill>
              <a:srgbClr val="FA4F10"/>
            </a:solidFill>
            <a:prstDash val="solid"/>
            <a:round/>
            <a:headEnd len="sm" w="sm" type="none"/>
            <a:tailEnd len="sm" w="sm" type="triangle"/>
          </a:ln>
        </p:spPr>
      </p:cxnSp>
      <p:cxnSp>
        <p:nvCxnSpPr>
          <p:cNvPr id="232" name="Google Shape;232;p28"/>
          <p:cNvCxnSpPr/>
          <p:nvPr/>
        </p:nvCxnSpPr>
        <p:spPr>
          <a:xfrm>
            <a:off x="3573317" y="3166274"/>
            <a:ext cx="0" cy="304414"/>
          </a:xfrm>
          <a:prstGeom prst="straightConnector1">
            <a:avLst/>
          </a:prstGeom>
          <a:noFill/>
          <a:ln cap="flat" cmpd="sng" w="19050">
            <a:solidFill>
              <a:srgbClr val="FA4F10"/>
            </a:solidFill>
            <a:prstDash val="solid"/>
            <a:round/>
            <a:headEnd len="sm" w="sm" type="none"/>
            <a:tailEnd len="sm" w="sm" type="triangle"/>
          </a:ln>
        </p:spPr>
      </p:cxnSp>
      <p:cxnSp>
        <p:nvCxnSpPr>
          <p:cNvPr id="233" name="Google Shape;233;p28"/>
          <p:cNvCxnSpPr/>
          <p:nvPr/>
        </p:nvCxnSpPr>
        <p:spPr>
          <a:xfrm flipH="1" rot="-5400000">
            <a:off x="4469540" y="1327076"/>
            <a:ext cx="304414" cy="2096861"/>
          </a:xfrm>
          <a:prstGeom prst="straightConnector1">
            <a:avLst/>
          </a:prstGeom>
          <a:noFill/>
          <a:ln cap="flat" cmpd="sng" w="19050">
            <a:solidFill>
              <a:srgbClr val="FA4F10"/>
            </a:solidFill>
            <a:prstDash val="solid"/>
            <a:round/>
            <a:headEnd len="sm" w="sm" type="none"/>
            <a:tailEnd len="sm" w="sm" type="triangle"/>
          </a:ln>
        </p:spPr>
      </p:cxnSp>
      <p:cxnSp>
        <p:nvCxnSpPr>
          <p:cNvPr id="234" name="Google Shape;234;p28"/>
          <p:cNvCxnSpPr>
            <a:stCxn id="216" idx="2"/>
            <a:endCxn id="223" idx="0"/>
          </p:cNvCxnSpPr>
          <p:nvPr/>
        </p:nvCxnSpPr>
        <p:spPr>
          <a:xfrm>
            <a:off x="3573317" y="2209012"/>
            <a:ext cx="4230600" cy="318600"/>
          </a:xfrm>
          <a:prstGeom prst="straightConnector1">
            <a:avLst/>
          </a:prstGeom>
          <a:noFill/>
          <a:ln cap="flat" cmpd="sng" w="19050">
            <a:solidFill>
              <a:srgbClr val="FA4F10"/>
            </a:solidFill>
            <a:prstDash val="solid"/>
            <a:round/>
            <a:headEnd len="sm" w="sm" type="none"/>
            <a:tailEnd len="sm" w="sm" type="triangle"/>
          </a:ln>
        </p:spPr>
      </p:cxnSp>
      <p:cxnSp>
        <p:nvCxnSpPr>
          <p:cNvPr id="235" name="Google Shape;235;p28"/>
          <p:cNvCxnSpPr>
            <a:stCxn id="214" idx="3"/>
            <a:endCxn id="215" idx="1"/>
          </p:cNvCxnSpPr>
          <p:nvPr/>
        </p:nvCxnSpPr>
        <p:spPr>
          <a:xfrm>
            <a:off x="2123536" y="1717795"/>
            <a:ext cx="576300" cy="0"/>
          </a:xfrm>
          <a:prstGeom prst="straightConnector1">
            <a:avLst/>
          </a:prstGeom>
          <a:noFill/>
          <a:ln cap="flat" cmpd="sng" w="19050">
            <a:solidFill>
              <a:srgbClr val="FA4F10"/>
            </a:solidFill>
            <a:prstDash val="solid"/>
            <a:round/>
            <a:headEnd len="med" w="med" type="stealth"/>
            <a:tailEnd len="med" w="med" type="stealth"/>
          </a:ln>
        </p:spPr>
      </p:cxnSp>
      <p:cxnSp>
        <p:nvCxnSpPr>
          <p:cNvPr id="236" name="Google Shape;236;p28"/>
          <p:cNvCxnSpPr>
            <a:endCxn id="217" idx="1"/>
          </p:cNvCxnSpPr>
          <p:nvPr/>
        </p:nvCxnSpPr>
        <p:spPr>
          <a:xfrm>
            <a:off x="4419126" y="1717795"/>
            <a:ext cx="365400" cy="0"/>
          </a:xfrm>
          <a:prstGeom prst="straightConnector1">
            <a:avLst/>
          </a:prstGeom>
          <a:noFill/>
          <a:ln cap="flat" cmpd="sng" w="19050">
            <a:solidFill>
              <a:srgbClr val="FA4F10"/>
            </a:solidFill>
            <a:prstDash val="solid"/>
            <a:round/>
            <a:headEnd len="med" w="med" type="stealth"/>
            <a:tailEnd len="med" w="med" type="stealth"/>
          </a:ln>
        </p:spPr>
      </p:cxnSp>
      <p:sp>
        <p:nvSpPr>
          <p:cNvPr id="237" name="Google Shape;237;p28"/>
          <p:cNvSpPr/>
          <p:nvPr/>
        </p:nvSpPr>
        <p:spPr>
          <a:xfrm>
            <a:off x="395536" y="3129227"/>
            <a:ext cx="1728000" cy="910920"/>
          </a:xfrm>
          <a:prstGeom prst="rect">
            <a:avLst/>
          </a:prstGeom>
          <a:solidFill>
            <a:schemeClr val="lt1"/>
          </a:solidFill>
          <a:ln cap="flat" cmpd="sng" w="9525">
            <a:solidFill>
              <a:srgbClr val="D8D8D8"/>
            </a:solidFill>
            <a:prstDash val="dash"/>
            <a:round/>
            <a:headEnd len="sm" w="sm" type="none"/>
            <a:tailEnd len="sm" w="sm" type="none"/>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Stakeholders </a:t>
            </a:r>
            <a:endParaRPr/>
          </a:p>
          <a:p>
            <a:pPr indent="0" lvl="0" marL="0" marR="0" rtl="0" algn="l">
              <a:spcBef>
                <a:spcPts val="0"/>
              </a:spcBef>
              <a:spcAft>
                <a:spcPts val="0"/>
              </a:spcAft>
              <a:buNone/>
            </a:pPr>
            <a:r>
              <a:rPr b="0" i="0" lang="es" sz="1400" u="none" cap="none" strike="noStrike">
                <a:solidFill>
                  <a:srgbClr val="7F7F7F"/>
                </a:solidFill>
                <a:latin typeface="Calibri"/>
                <a:ea typeface="Calibri"/>
                <a:cs typeface="Calibri"/>
                <a:sym typeface="Calibri"/>
              </a:rPr>
              <a:t>(con una descripción por si nos hace falta)</a:t>
            </a:r>
            <a:endParaRPr b="0" i="0" sz="1400" u="none" cap="none" strike="noStrike">
              <a:solidFill>
                <a:srgbClr val="7F7F7F"/>
              </a:solidFill>
              <a:latin typeface="Calibri"/>
              <a:ea typeface="Calibri"/>
              <a:cs typeface="Calibri"/>
              <a:sym typeface="Calibri"/>
            </a:endParaRPr>
          </a:p>
        </p:txBody>
      </p:sp>
      <p:cxnSp>
        <p:nvCxnSpPr>
          <p:cNvPr id="238" name="Google Shape;238;p28"/>
          <p:cNvCxnSpPr>
            <a:stCxn id="237" idx="0"/>
            <a:endCxn id="213" idx="2"/>
          </p:cNvCxnSpPr>
          <p:nvPr/>
        </p:nvCxnSpPr>
        <p:spPr>
          <a:xfrm rot="10800000">
            <a:off x="1259536" y="2528027"/>
            <a:ext cx="0" cy="601200"/>
          </a:xfrm>
          <a:prstGeom prst="straightConnector1">
            <a:avLst/>
          </a:prstGeom>
          <a:noFill/>
          <a:ln cap="flat" cmpd="sng" w="19050">
            <a:solidFill>
              <a:srgbClr val="FA4F10"/>
            </a:solidFill>
            <a:prstDash val="solid"/>
            <a:round/>
            <a:headEnd len="med" w="med" type="stealth"/>
            <a:tailEnd len="med" w="med" type="stealth"/>
          </a:ln>
        </p:spPr>
      </p:cxnSp>
      <p:sp>
        <p:nvSpPr>
          <p:cNvPr id="239" name="Google Shape;239;p28"/>
          <p:cNvSpPr/>
          <p:nvPr/>
        </p:nvSpPr>
        <p:spPr>
          <a:xfrm>
            <a:off x="2736305" y="716599"/>
            <a:ext cx="3906669" cy="623248"/>
          </a:xfrm>
          <a:prstGeom prst="rect">
            <a:avLst/>
          </a:prstGeom>
          <a:solidFill>
            <a:schemeClr val="lt1"/>
          </a:solidFill>
          <a:ln>
            <a:noFill/>
          </a:ln>
        </p:spPr>
        <p:txBody>
          <a:bodyPr anchorCtr="0" anchor="t" bIns="45700" lIns="468000" spcFirstLastPara="1" rIns="468000" wrap="square" tIns="45700">
            <a:noAutofit/>
          </a:bodyPr>
          <a:lstStyle/>
          <a:p>
            <a:pPr indent="0" lvl="0" marL="0" marR="0" rtl="0" algn="ctr">
              <a:spcBef>
                <a:spcPts val="0"/>
              </a:spcBef>
              <a:spcAft>
                <a:spcPts val="0"/>
              </a:spcAft>
              <a:buNone/>
            </a:pPr>
            <a:r>
              <a:rPr b="0" i="0" lang="es" sz="2400" u="none" cap="none" strike="noStrike">
                <a:solidFill>
                  <a:srgbClr val="FA4F10"/>
                </a:solidFill>
                <a:latin typeface="Arial"/>
                <a:ea typeface="Arial"/>
                <a:cs typeface="Arial"/>
                <a:sym typeface="Arial"/>
              </a:rPr>
              <a:t>Nombre del proyecto</a:t>
            </a:r>
            <a:endParaRPr b="0" i="0" sz="2400" u="none" cap="none" strike="noStrike">
              <a:solidFill>
                <a:srgbClr val="FA4F10"/>
              </a:solidFill>
              <a:latin typeface="Arial"/>
              <a:ea typeface="Arial"/>
              <a:cs typeface="Arial"/>
              <a:sym typeface="Arial"/>
            </a:endParaRPr>
          </a:p>
        </p:txBody>
      </p:sp>
      <p:sp>
        <p:nvSpPr>
          <p:cNvPr id="240" name="Google Shape;240;p28"/>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6  De pronto hay que hablar de organización…</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meline sencillo">
  <p:cSld name="Timeline sencillo">
    <p:spTree>
      <p:nvGrpSpPr>
        <p:cNvPr id="241" name="Shape 241"/>
        <p:cNvGrpSpPr/>
        <p:nvPr/>
      </p:nvGrpSpPr>
      <p:grpSpPr>
        <a:xfrm>
          <a:off x="0" y="0"/>
          <a:ext cx="0" cy="0"/>
          <a:chOff x="0" y="0"/>
          <a:chExt cx="0" cy="0"/>
        </a:xfrm>
      </p:grpSpPr>
      <p:sp>
        <p:nvSpPr>
          <p:cNvPr id="242" name="Google Shape;242;p29"/>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43" name="Google Shape;243;p29"/>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44" name="Google Shape;244;p29"/>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45" name="Google Shape;245;p29"/>
          <p:cNvSpPr txBox="1"/>
          <p:nvPr/>
        </p:nvSpPr>
        <p:spPr>
          <a:xfrm>
            <a:off x="406810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46" name="Google Shape;246;p29"/>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sencillo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No vale para cualquier cosa, pero sí para hacer un resumen ejecutivo de cualquier proceso que se quiera emprender en el cual se quieran representar varios valores, su progreso y queramos tener identificados rangos de tiempo de forma clara.</a:t>
            </a:r>
            <a:endParaRPr/>
          </a:p>
        </p:txBody>
      </p:sp>
      <p:sp>
        <p:nvSpPr>
          <p:cNvPr id="247" name="Google Shape;247;p29"/>
          <p:cNvSpPr/>
          <p:nvPr/>
        </p:nvSpPr>
        <p:spPr>
          <a:xfrm>
            <a:off x="642938" y="2661475"/>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Nombre de proceso</a:t>
            </a:r>
            <a:endParaRPr b="0" i="0" sz="1400" u="none" cap="none" strike="noStrike">
              <a:solidFill>
                <a:srgbClr val="0C0C0C"/>
              </a:solidFill>
              <a:latin typeface="Calibri"/>
              <a:ea typeface="Calibri"/>
              <a:cs typeface="Calibri"/>
              <a:sym typeface="Calibri"/>
            </a:endParaRPr>
          </a:p>
        </p:txBody>
      </p:sp>
      <p:sp>
        <p:nvSpPr>
          <p:cNvPr id="248" name="Google Shape;248;p29"/>
          <p:cNvSpPr/>
          <p:nvPr/>
        </p:nvSpPr>
        <p:spPr>
          <a:xfrm>
            <a:off x="642938" y="3075499"/>
            <a:ext cx="2016000" cy="405000"/>
          </a:xfrm>
          <a:prstGeom prst="rect">
            <a:avLst/>
          </a:prstGeom>
          <a:solidFill>
            <a:schemeClr val="lt1"/>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nombre de equipo *</a:t>
            </a:r>
            <a:endParaRPr b="0" i="0" sz="1400" u="none" cap="none" strike="noStrike">
              <a:solidFill>
                <a:srgbClr val="0C0C0C"/>
              </a:solidFill>
              <a:latin typeface="Calibri"/>
              <a:ea typeface="Calibri"/>
              <a:cs typeface="Calibri"/>
              <a:sym typeface="Calibri"/>
            </a:endParaRPr>
          </a:p>
        </p:txBody>
      </p:sp>
      <p:sp>
        <p:nvSpPr>
          <p:cNvPr id="249" name="Google Shape;249;p29"/>
          <p:cNvSpPr/>
          <p:nvPr/>
        </p:nvSpPr>
        <p:spPr>
          <a:xfrm>
            <a:off x="642938" y="3489523"/>
            <a:ext cx="2016000" cy="405000"/>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O cualquier otra cosa</a:t>
            </a:r>
            <a:endParaRPr b="0" i="0" sz="1400" u="none" cap="none" strike="noStrike">
              <a:solidFill>
                <a:srgbClr val="0C0C0C"/>
              </a:solidFill>
              <a:latin typeface="Calibri"/>
              <a:ea typeface="Calibri"/>
              <a:cs typeface="Calibri"/>
              <a:sym typeface="Calibri"/>
            </a:endParaRPr>
          </a:p>
        </p:txBody>
      </p:sp>
      <p:sp>
        <p:nvSpPr>
          <p:cNvPr id="250" name="Google Shape;250;p29"/>
          <p:cNvSpPr/>
          <p:nvPr/>
        </p:nvSpPr>
        <p:spPr>
          <a:xfrm>
            <a:off x="2653482" y="2665942"/>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1" name="Google Shape;251;p29"/>
          <p:cNvSpPr/>
          <p:nvPr/>
        </p:nvSpPr>
        <p:spPr>
          <a:xfrm>
            <a:off x="2653482" y="3066475"/>
            <a:ext cx="5760000" cy="423048"/>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2" name="Google Shape;252;p29"/>
          <p:cNvSpPr/>
          <p:nvPr/>
        </p:nvSpPr>
        <p:spPr>
          <a:xfrm>
            <a:off x="2653482" y="3487473"/>
            <a:ext cx="5760000" cy="409557"/>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53" name="Google Shape;253;p29"/>
          <p:cNvSpPr txBox="1"/>
          <p:nvPr/>
        </p:nvSpPr>
        <p:spPr>
          <a:xfrm>
            <a:off x="2634089"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4" name="Google Shape;254;p29"/>
          <p:cNvSpPr txBox="1"/>
          <p:nvPr/>
        </p:nvSpPr>
        <p:spPr>
          <a:xfrm>
            <a:off x="5508264"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5" name="Google Shape;255;p29"/>
          <p:cNvSpPr txBox="1"/>
          <p:nvPr/>
        </p:nvSpPr>
        <p:spPr>
          <a:xfrm>
            <a:off x="6975771" y="2421043"/>
            <a:ext cx="1440000"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56" name="Google Shape;256;p29"/>
          <p:cNvSpPr/>
          <p:nvPr/>
        </p:nvSpPr>
        <p:spPr>
          <a:xfrm>
            <a:off x="2921865" y="2661913"/>
            <a:ext cx="2987170" cy="405000"/>
          </a:xfrm>
          <a:prstGeom prst="rect">
            <a:avLst/>
          </a:prstGeom>
          <a:solidFill>
            <a:srgbClr val="00C4DE"/>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7" name="Google Shape;257;p29"/>
          <p:cNvSpPr/>
          <p:nvPr/>
        </p:nvSpPr>
        <p:spPr>
          <a:xfrm>
            <a:off x="3704336" y="3069106"/>
            <a:ext cx="2633323"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sp>
        <p:nvSpPr>
          <p:cNvPr id="258" name="Google Shape;258;p29"/>
          <p:cNvSpPr/>
          <p:nvPr/>
        </p:nvSpPr>
        <p:spPr>
          <a:xfrm>
            <a:off x="4650432" y="3483443"/>
            <a:ext cx="2945904" cy="406925"/>
          </a:xfrm>
          <a:prstGeom prst="rect">
            <a:avLst/>
          </a:prstGeom>
          <a:solidFill>
            <a:srgbClr val="FA4F10"/>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600" u="none" cap="none" strike="noStrike">
              <a:solidFill>
                <a:schemeClr val="lt1"/>
              </a:solidFill>
              <a:latin typeface="Calibri"/>
              <a:ea typeface="Calibri"/>
              <a:cs typeface="Calibri"/>
              <a:sym typeface="Calibri"/>
            </a:endParaRPr>
          </a:p>
        </p:txBody>
      </p:sp>
      <p:cxnSp>
        <p:nvCxnSpPr>
          <p:cNvPr id="259" name="Google Shape;259;p29"/>
          <p:cNvCxnSpPr/>
          <p:nvPr/>
        </p:nvCxnSpPr>
        <p:spPr>
          <a:xfrm>
            <a:off x="406794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0" name="Google Shape;260;p29"/>
          <p:cNvCxnSpPr/>
          <p:nvPr/>
        </p:nvCxnSpPr>
        <p:spPr>
          <a:xfrm>
            <a:off x="5508104" y="2355726"/>
            <a:ext cx="0" cy="1531653"/>
          </a:xfrm>
          <a:prstGeom prst="straightConnector1">
            <a:avLst/>
          </a:prstGeom>
          <a:noFill/>
          <a:ln cap="flat" cmpd="sng" w="12700">
            <a:solidFill>
              <a:srgbClr val="BFBFBF"/>
            </a:solidFill>
            <a:prstDash val="dash"/>
            <a:round/>
            <a:headEnd len="sm" w="sm" type="none"/>
            <a:tailEnd len="sm" w="sm" type="none"/>
          </a:ln>
        </p:spPr>
      </p:cxnSp>
      <p:cxnSp>
        <p:nvCxnSpPr>
          <p:cNvPr id="261" name="Google Shape;261;p29"/>
          <p:cNvCxnSpPr/>
          <p:nvPr/>
        </p:nvCxnSpPr>
        <p:spPr>
          <a:xfrm>
            <a:off x="6975771" y="2355726"/>
            <a:ext cx="0" cy="1531653"/>
          </a:xfrm>
          <a:prstGeom prst="straightConnector1">
            <a:avLst/>
          </a:prstGeom>
          <a:noFill/>
          <a:ln cap="flat" cmpd="sng" w="12700">
            <a:solidFill>
              <a:srgbClr val="BFBFBF"/>
            </a:solidFill>
            <a:prstDash val="dash"/>
            <a:round/>
            <a:headEnd len="sm" w="sm" type="none"/>
            <a:tailEnd len="sm" w="sm" type="none"/>
          </a:ln>
        </p:spPr>
      </p:cxnSp>
      <p:sp>
        <p:nvSpPr>
          <p:cNvPr id="262" name="Google Shape;262;p29"/>
          <p:cNvSpPr/>
          <p:nvPr/>
        </p:nvSpPr>
        <p:spPr>
          <a:xfrm>
            <a:off x="9468544" y="2661475"/>
            <a:ext cx="3312368" cy="2482026"/>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añadas más de cinco filas en esta lista. Esto no es un Project</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interesa tener más de cinco columnas para separar de forma conceptual la línea temporal; no ayuda sino que complica la comprensión.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Deja las líneas separadoras de los meses por encima. Se va a entender mucho mejor así</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la proporción de las unidades de medida en las columnas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Codifica con diferente color si lo necesitas. La codificación de color sólo funciona cuando se utiliza de forma puntual. No tiene sentido que haya tres elementos diferenciados</a:t>
            </a:r>
            <a:endParaRPr b="0" i="0" sz="1200" u="none" cap="none" strike="noStrike">
              <a:solidFill>
                <a:srgbClr val="0C0C0C"/>
              </a:solidFill>
              <a:latin typeface="Calibri"/>
              <a:ea typeface="Calibri"/>
              <a:cs typeface="Calibri"/>
              <a:sym typeface="Calibri"/>
            </a:endParaRPr>
          </a:p>
        </p:txBody>
      </p:sp>
      <p:sp>
        <p:nvSpPr>
          <p:cNvPr id="263" name="Google Shape;263;p29"/>
          <p:cNvSpPr/>
          <p:nvPr/>
        </p:nvSpPr>
        <p:spPr>
          <a:xfrm flipH="1">
            <a:off x="2634087" y="4225397"/>
            <a:ext cx="5811703" cy="290568"/>
          </a:xfrm>
          <a:prstGeom prst="rect">
            <a:avLst/>
          </a:prstGeom>
          <a:no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Mira que bien que he dedicido meter un pie aclaratorio como el que hemos visto antes. Añadid espaciado cuando tengáis elementos con información como este</a:t>
            </a:r>
            <a:endParaRPr b="0" i="0" sz="1100" u="none" cap="none" strike="noStrike">
              <a:solidFill>
                <a:srgbClr val="7F7F7F"/>
              </a:solidFill>
              <a:latin typeface="Calibri"/>
              <a:ea typeface="Calibri"/>
              <a:cs typeface="Calibri"/>
              <a:sym typeface="Calibri"/>
            </a:endParaRPr>
          </a:p>
        </p:txBody>
      </p:sp>
      <p:cxnSp>
        <p:nvCxnSpPr>
          <p:cNvPr id="264" name="Google Shape;264;p29"/>
          <p:cNvCxnSpPr/>
          <p:nvPr/>
        </p:nvCxnSpPr>
        <p:spPr>
          <a:xfrm>
            <a:off x="2658938" y="4212395"/>
            <a:ext cx="5735494" cy="0"/>
          </a:xfrm>
          <a:prstGeom prst="straightConnector1">
            <a:avLst/>
          </a:prstGeom>
          <a:noFill/>
          <a:ln cap="flat" cmpd="sng" w="12700">
            <a:solidFill>
              <a:srgbClr val="00C4DE"/>
            </a:solidFill>
            <a:prstDash val="solid"/>
            <a:round/>
            <a:headEnd len="sm" w="sm" type="none"/>
            <a:tailEnd len="sm" w="sm" type="none"/>
          </a:ln>
        </p:spPr>
      </p:cxnSp>
      <p:sp>
        <p:nvSpPr>
          <p:cNvPr id="265" name="Google Shape;265;p29"/>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Y de planificaciones divertidas …</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talle de timeline">
  <p:cSld name="Detalle de timeline">
    <p:spTree>
      <p:nvGrpSpPr>
        <p:cNvPr id="266" name="Shape 266"/>
        <p:cNvGrpSpPr/>
        <p:nvPr/>
      </p:nvGrpSpPr>
      <p:grpSpPr>
        <a:xfrm>
          <a:off x="0" y="0"/>
          <a:ext cx="0" cy="0"/>
          <a:chOff x="0" y="0"/>
          <a:chExt cx="0" cy="0"/>
        </a:xfrm>
      </p:grpSpPr>
      <p:sp>
        <p:nvSpPr>
          <p:cNvPr id="267" name="Google Shape;267;p30"/>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68" name="Google Shape;268;p30"/>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269" name="Google Shape;269;p30"/>
          <p:cNvSpPr txBox="1"/>
          <p:nvPr/>
        </p:nvSpPr>
        <p:spPr>
          <a:xfrm>
            <a:off x="642938" y="843558"/>
            <a:ext cx="8033518" cy="981038"/>
          </a:xfrm>
          <a:prstGeom prst="rect">
            <a:avLst/>
          </a:prstGeom>
          <a:noFill/>
          <a:ln>
            <a:noFill/>
          </a:ln>
        </p:spPr>
        <p:txBody>
          <a:bodyPr anchorCtr="0" anchor="t" bIns="0" lIns="0" spcFirstLastPara="1" rIns="0" wrap="square" tIns="45700">
            <a:noAutofit/>
          </a:bodyPr>
          <a:lstStyle/>
          <a:p>
            <a:pPr indent="0" lvl="0" marL="0" marR="0" rtl="0" algn="l">
              <a:lnSpc>
                <a:spcPct val="100000"/>
              </a:lnSpc>
              <a:spcBef>
                <a:spcPts val="0"/>
              </a:spcBef>
              <a:spcAft>
                <a:spcPts val="0"/>
              </a:spcAft>
              <a:buClr>
                <a:srgbClr val="000000"/>
              </a:buClr>
              <a:buFont typeface="Calibri"/>
              <a:buNone/>
            </a:pPr>
            <a:r>
              <a:rPr b="0" i="0" lang="es" sz="2000" u="none" cap="none" strike="noStrike">
                <a:solidFill>
                  <a:srgbClr val="000000"/>
                </a:solidFill>
                <a:latin typeface="Calibri"/>
                <a:ea typeface="Calibri"/>
                <a:cs typeface="Calibri"/>
                <a:sym typeface="Calibri"/>
              </a:rPr>
              <a:t>7 </a:t>
            </a:r>
            <a:r>
              <a:rPr b="0" i="0" lang="es" sz="2000" u="none" cap="none" strike="noStrike">
                <a:solidFill>
                  <a:srgbClr val="FA4F10"/>
                </a:solidFill>
                <a:latin typeface="Calibri"/>
                <a:ea typeface="Calibri"/>
                <a:cs typeface="Calibri"/>
                <a:sym typeface="Calibri"/>
              </a:rPr>
              <a:t>Ejemplo de timeline detallado</a:t>
            </a:r>
            <a:endParaRPr/>
          </a:p>
          <a:p>
            <a:pPr indent="0" lvl="0" marL="0" marR="0" rtl="0" algn="l">
              <a:lnSpc>
                <a:spcPct val="100000"/>
              </a:lnSpc>
              <a:spcBef>
                <a:spcPts val="0"/>
              </a:spcBef>
              <a:spcAft>
                <a:spcPts val="0"/>
              </a:spcAft>
              <a:buClr>
                <a:schemeClr val="dk1"/>
              </a:buClr>
              <a:buFont typeface="Calibri"/>
              <a:buNone/>
            </a:pPr>
            <a:r>
              <a:t/>
            </a:r>
            <a:endParaRPr b="0" i="0" sz="1400" u="none" cap="none" strike="noStrike">
              <a:solidFill>
                <a:srgbClr val="3F3F3F"/>
              </a:solidFill>
              <a:latin typeface="Calibri"/>
              <a:ea typeface="Calibri"/>
              <a:cs typeface="Calibri"/>
              <a:sym typeface="Calibri"/>
            </a:endParaRPr>
          </a:p>
          <a:p>
            <a:pPr indent="0" lvl="0" marL="0" marR="0" rtl="0" algn="l">
              <a:lnSpc>
                <a:spcPct val="100000"/>
              </a:lnSpc>
              <a:spcBef>
                <a:spcPts val="0"/>
              </a:spcBef>
              <a:spcAft>
                <a:spcPts val="0"/>
              </a:spcAft>
              <a:buClr>
                <a:srgbClr val="3F3F3F"/>
              </a:buClr>
              <a:buFont typeface="Calibri"/>
              <a:buNone/>
            </a:pPr>
            <a:r>
              <a:rPr b="0" i="0" lang="es" sz="1600" u="none" cap="none" strike="noStrike">
                <a:solidFill>
                  <a:srgbClr val="3F3F3F"/>
                </a:solidFill>
                <a:latin typeface="Calibri"/>
                <a:ea typeface="Calibri"/>
                <a:cs typeface="Calibri"/>
                <a:sym typeface="Calibri"/>
              </a:rPr>
              <a:t>Aquí tienes un desglose que puede servirte para detallar lo que sucede a continuación de tu resumen ejecutivo (timeline sencillo). No siempre vas a poder usarlo, pero puede servir para aclarar algunas ideas</a:t>
            </a:r>
            <a:endParaRPr/>
          </a:p>
        </p:txBody>
      </p:sp>
      <p:cxnSp>
        <p:nvCxnSpPr>
          <p:cNvPr id="270" name="Google Shape;270;p30"/>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71" name="Google Shape;271;p30"/>
          <p:cNvSpPr/>
          <p:nvPr/>
        </p:nvSpPr>
        <p:spPr>
          <a:xfrm>
            <a:off x="710991"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2" name="Google Shape;272;p30"/>
          <p:cNvSpPr/>
          <p:nvPr/>
        </p:nvSpPr>
        <p:spPr>
          <a:xfrm>
            <a:off x="2615187"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3" name="Google Shape;273;p30"/>
          <p:cNvSpPr/>
          <p:nvPr/>
        </p:nvSpPr>
        <p:spPr>
          <a:xfrm>
            <a:off x="4517324" y="2359770"/>
            <a:ext cx="1908000" cy="1983889"/>
          </a:xfrm>
          <a:prstGeom prst="rect">
            <a:avLst/>
          </a:prstGeom>
          <a:solidFill>
            <a:srgbClr val="F2F2F2"/>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4" name="Google Shape;274;p30"/>
          <p:cNvSpPr/>
          <p:nvPr/>
        </p:nvSpPr>
        <p:spPr>
          <a:xfrm>
            <a:off x="6420354" y="2359770"/>
            <a:ext cx="1908000" cy="1983889"/>
          </a:xfrm>
          <a:prstGeom prst="rect">
            <a:avLst/>
          </a:prstGeom>
          <a:solidFill>
            <a:srgbClr val="D8D8D8"/>
          </a:solidFill>
          <a:ln>
            <a:noFill/>
          </a:ln>
        </p:spPr>
        <p:txBody>
          <a:bodyPr anchorCtr="0" anchor="ctr" bIns="45700" lIns="180000" spcFirstLastPara="1" rIns="180000" wrap="square" tIns="45700">
            <a:noAutofit/>
          </a:bodyPr>
          <a:lstStyle/>
          <a:p>
            <a:pPr indent="0" lvl="0" marL="0" marR="0" rtl="0" algn="l">
              <a:spcBef>
                <a:spcPts val="0"/>
              </a:spcBef>
              <a:spcAft>
                <a:spcPts val="0"/>
              </a:spcAft>
              <a:buNone/>
            </a:pPr>
            <a:r>
              <a:t/>
            </a:r>
            <a:endParaRPr b="0" i="0" sz="1400" u="none" cap="none" strike="noStrike">
              <a:solidFill>
                <a:srgbClr val="0C0C0C"/>
              </a:solidFill>
              <a:latin typeface="Calibri"/>
              <a:ea typeface="Calibri"/>
              <a:cs typeface="Calibri"/>
              <a:sym typeface="Calibri"/>
            </a:endParaRPr>
          </a:p>
        </p:txBody>
      </p:sp>
      <p:sp>
        <p:nvSpPr>
          <p:cNvPr id="275" name="Google Shape;275;p30"/>
          <p:cNvSpPr txBox="1"/>
          <p:nvPr/>
        </p:nvSpPr>
        <p:spPr>
          <a:xfrm>
            <a:off x="6500457" y="2051338"/>
            <a:ext cx="1832811"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6" name="Google Shape;276;p30"/>
          <p:cNvSpPr txBox="1"/>
          <p:nvPr/>
        </p:nvSpPr>
        <p:spPr>
          <a:xfrm>
            <a:off x="4585932" y="2051338"/>
            <a:ext cx="1860665"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7" name="Google Shape;277;p30"/>
          <p:cNvSpPr txBox="1"/>
          <p:nvPr/>
        </p:nvSpPr>
        <p:spPr>
          <a:xfrm>
            <a:off x="2642833" y="2051338"/>
            <a:ext cx="1881866"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8" name="Google Shape;278;p30"/>
          <p:cNvSpPr txBox="1"/>
          <p:nvPr/>
        </p:nvSpPr>
        <p:spPr>
          <a:xfrm>
            <a:off x="728307" y="2051338"/>
            <a:ext cx="1959759" cy="2309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1" lang="es" sz="1400" u="none" cap="none" strike="noStrike">
                <a:solidFill>
                  <a:srgbClr val="BFBFBF"/>
                </a:solidFill>
                <a:latin typeface="Calibri"/>
                <a:ea typeface="Calibri"/>
                <a:cs typeface="Calibri"/>
                <a:sym typeface="Calibri"/>
              </a:rPr>
              <a:t>1 mes</a:t>
            </a:r>
            <a:endParaRPr b="0" i="1" sz="1400" u="none" cap="none" strike="noStrike">
              <a:solidFill>
                <a:srgbClr val="BFBFBF"/>
              </a:solidFill>
              <a:latin typeface="Calibri"/>
              <a:ea typeface="Calibri"/>
              <a:cs typeface="Calibri"/>
              <a:sym typeface="Calibri"/>
            </a:endParaRPr>
          </a:p>
        </p:txBody>
      </p:sp>
      <p:sp>
        <p:nvSpPr>
          <p:cNvPr id="279" name="Google Shape;279;p30"/>
          <p:cNvSpPr/>
          <p:nvPr/>
        </p:nvSpPr>
        <p:spPr>
          <a:xfrm>
            <a:off x="1295848" y="2392756"/>
            <a:ext cx="1908000"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a:t>
            </a:r>
            <a:endParaRPr b="0" i="0" sz="1600" u="none" cap="none" strike="noStrike">
              <a:solidFill>
                <a:schemeClr val="lt1"/>
              </a:solidFill>
              <a:latin typeface="Calibri"/>
              <a:ea typeface="Calibri"/>
              <a:cs typeface="Calibri"/>
              <a:sym typeface="Calibri"/>
            </a:endParaRPr>
          </a:p>
        </p:txBody>
      </p:sp>
      <p:sp>
        <p:nvSpPr>
          <p:cNvPr id="280" name="Google Shape;280;p30"/>
          <p:cNvSpPr/>
          <p:nvPr/>
        </p:nvSpPr>
        <p:spPr>
          <a:xfrm>
            <a:off x="1295848" y="2724656"/>
            <a:ext cx="1908000"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Conceptualización</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Línea gráfica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Análisis funcional</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Arquitectura</a:t>
            </a:r>
            <a:endParaRPr b="0" i="0" sz="1600" u="none" cap="none" strike="noStrike">
              <a:solidFill>
                <a:srgbClr val="0C0C0C"/>
              </a:solidFill>
              <a:latin typeface="Calibri"/>
              <a:ea typeface="Calibri"/>
              <a:cs typeface="Calibri"/>
              <a:sym typeface="Calibri"/>
            </a:endParaRPr>
          </a:p>
        </p:txBody>
      </p:sp>
      <p:sp>
        <p:nvSpPr>
          <p:cNvPr id="281" name="Google Shape;281;p30"/>
          <p:cNvSpPr/>
          <p:nvPr/>
        </p:nvSpPr>
        <p:spPr>
          <a:xfrm>
            <a:off x="3229423" y="2392756"/>
            <a:ext cx="3005104"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Título de cosa más larga</a:t>
            </a:r>
            <a:endParaRPr b="0" i="0" sz="1600" u="none" cap="none" strike="noStrike">
              <a:solidFill>
                <a:schemeClr val="lt1"/>
              </a:solidFill>
              <a:latin typeface="Calibri"/>
              <a:ea typeface="Calibri"/>
              <a:cs typeface="Calibri"/>
              <a:sym typeface="Calibri"/>
            </a:endParaRPr>
          </a:p>
        </p:txBody>
      </p:sp>
      <p:sp>
        <p:nvSpPr>
          <p:cNvPr id="282" name="Google Shape;282;p30"/>
          <p:cNvSpPr/>
          <p:nvPr/>
        </p:nvSpPr>
        <p:spPr>
          <a:xfrm>
            <a:off x="3229423" y="2724656"/>
            <a:ext cx="3005104"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moto</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hogar</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Seguros de Salud y vida</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Hogar y parientes</a:t>
            </a:r>
            <a:endParaRPr/>
          </a:p>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Una última opción</a:t>
            </a:r>
            <a:endParaRPr b="0" i="0" sz="1600" u="none" cap="none" strike="noStrike">
              <a:solidFill>
                <a:srgbClr val="0C0C0C"/>
              </a:solidFill>
              <a:latin typeface="Calibri"/>
              <a:ea typeface="Calibri"/>
              <a:cs typeface="Calibri"/>
              <a:sym typeface="Calibri"/>
            </a:endParaRPr>
          </a:p>
        </p:txBody>
      </p:sp>
      <p:sp>
        <p:nvSpPr>
          <p:cNvPr id="283" name="Google Shape;283;p30"/>
          <p:cNvSpPr/>
          <p:nvPr/>
        </p:nvSpPr>
        <p:spPr>
          <a:xfrm flipH="1">
            <a:off x="5534552" y="4407954"/>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Fin del desarrollo</a:t>
            </a:r>
            <a:endParaRPr b="0" i="0" sz="1100" u="none" cap="none" strike="noStrike">
              <a:solidFill>
                <a:srgbClr val="FA4F10"/>
              </a:solidFill>
              <a:latin typeface="Calibri"/>
              <a:ea typeface="Calibri"/>
              <a:cs typeface="Calibri"/>
              <a:sym typeface="Calibri"/>
            </a:endParaRPr>
          </a:p>
        </p:txBody>
      </p:sp>
      <p:sp>
        <p:nvSpPr>
          <p:cNvPr id="284" name="Google Shape;284;p30"/>
          <p:cNvSpPr/>
          <p:nvPr/>
        </p:nvSpPr>
        <p:spPr>
          <a:xfrm flipH="1">
            <a:off x="7380312" y="4480041"/>
            <a:ext cx="1361849" cy="221120"/>
          </a:xfrm>
          <a:prstGeom prst="rect">
            <a:avLst/>
          </a:prstGeom>
          <a:noFill/>
          <a:ln>
            <a:noFill/>
          </a:ln>
        </p:spPr>
        <p:txBody>
          <a:bodyPr anchorCtr="0" anchor="ctr" bIns="45700" lIns="180000" spcFirstLastPara="1" rIns="180000" wrap="square" tIns="45700">
            <a:noAutofit/>
          </a:bodyPr>
          <a:lstStyle/>
          <a:p>
            <a:pPr indent="0" lvl="0" marL="0" marR="0" rtl="0" algn="ctr">
              <a:spcBef>
                <a:spcPts val="0"/>
              </a:spcBef>
              <a:spcAft>
                <a:spcPts val="0"/>
              </a:spcAft>
              <a:buNone/>
            </a:pPr>
            <a:r>
              <a:rPr b="0" i="0" lang="es" sz="1100" u="none" cap="none" strike="noStrike">
                <a:solidFill>
                  <a:srgbClr val="FA4F10"/>
                </a:solidFill>
                <a:latin typeface="Calibri"/>
                <a:ea typeface="Calibri"/>
                <a:cs typeface="Calibri"/>
                <a:sym typeface="Calibri"/>
              </a:rPr>
              <a:t>Puesta en producción</a:t>
            </a:r>
            <a:endParaRPr b="0" i="0" sz="1100" u="none" cap="none" strike="noStrike">
              <a:solidFill>
                <a:srgbClr val="FA4F10"/>
              </a:solidFill>
              <a:latin typeface="Calibri"/>
              <a:ea typeface="Calibri"/>
              <a:cs typeface="Calibri"/>
              <a:sym typeface="Calibri"/>
            </a:endParaRPr>
          </a:p>
        </p:txBody>
      </p:sp>
      <p:sp>
        <p:nvSpPr>
          <p:cNvPr id="285" name="Google Shape;285;p30"/>
          <p:cNvSpPr/>
          <p:nvPr/>
        </p:nvSpPr>
        <p:spPr>
          <a:xfrm>
            <a:off x="6267898" y="2392756"/>
            <a:ext cx="1810635"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ctr">
              <a:spcBef>
                <a:spcPts val="0"/>
              </a:spcBef>
              <a:spcAft>
                <a:spcPts val="0"/>
              </a:spcAft>
              <a:buNone/>
            </a:pPr>
            <a:r>
              <a:rPr b="0" i="0" lang="es" sz="1600" u="none" cap="none" strike="noStrike">
                <a:solidFill>
                  <a:schemeClr val="lt1"/>
                </a:solidFill>
                <a:latin typeface="Calibri"/>
                <a:ea typeface="Calibri"/>
                <a:cs typeface="Calibri"/>
                <a:sym typeface="Calibri"/>
              </a:rPr>
              <a:t>Sprint escoba</a:t>
            </a:r>
            <a:endParaRPr b="0" i="0" sz="1600" u="none" cap="none" strike="noStrike">
              <a:solidFill>
                <a:schemeClr val="lt1"/>
              </a:solidFill>
              <a:latin typeface="Calibri"/>
              <a:ea typeface="Calibri"/>
              <a:cs typeface="Calibri"/>
              <a:sym typeface="Calibri"/>
            </a:endParaRPr>
          </a:p>
        </p:txBody>
      </p:sp>
      <p:sp>
        <p:nvSpPr>
          <p:cNvPr id="286" name="Google Shape;286;p30"/>
          <p:cNvSpPr/>
          <p:nvPr/>
        </p:nvSpPr>
        <p:spPr>
          <a:xfrm>
            <a:off x="6267898" y="2724656"/>
            <a:ext cx="1810635" cy="1603616"/>
          </a:xfrm>
          <a:prstGeom prst="rect">
            <a:avLst/>
          </a:prstGeom>
          <a:solidFill>
            <a:schemeClr val="lt1">
              <a:alpha val="69803"/>
            </a:schemeClr>
          </a:solidFill>
          <a:ln>
            <a:noFill/>
          </a:ln>
        </p:spPr>
        <p:txBody>
          <a:bodyPr anchorCtr="0" anchor="t" bIns="180000" lIns="180000" spcFirstLastPara="1" rIns="180000" wrap="square" tIns="180000">
            <a:noAutofit/>
          </a:bodyPr>
          <a:lstStyle/>
          <a:p>
            <a:pPr indent="0" lvl="0" marL="0" marR="0" rtl="0" algn="ctr">
              <a:lnSpc>
                <a:spcPct val="150000"/>
              </a:lnSpc>
              <a:spcBef>
                <a:spcPts val="0"/>
              </a:spcBef>
              <a:spcAft>
                <a:spcPts val="0"/>
              </a:spcAft>
              <a:buNone/>
            </a:pPr>
            <a:r>
              <a:rPr b="0" i="0" lang="es" sz="1600" u="none" cap="none" strike="noStrike">
                <a:solidFill>
                  <a:srgbClr val="0C0C0C"/>
                </a:solidFill>
                <a:latin typeface="Calibri"/>
                <a:ea typeface="Calibri"/>
                <a:cs typeface="Calibri"/>
                <a:sym typeface="Calibri"/>
              </a:rPr>
              <a:t>Implantación y pruebas</a:t>
            </a:r>
            <a:endParaRPr b="0" i="0" sz="1600" u="none" cap="none" strike="noStrike">
              <a:solidFill>
                <a:srgbClr val="0C0C0C"/>
              </a:solidFill>
              <a:latin typeface="Calibri"/>
              <a:ea typeface="Calibri"/>
              <a:cs typeface="Calibri"/>
              <a:sym typeface="Calibri"/>
            </a:endParaRPr>
          </a:p>
        </p:txBody>
      </p:sp>
      <p:sp>
        <p:nvSpPr>
          <p:cNvPr id="287" name="Google Shape;287;p30"/>
          <p:cNvSpPr/>
          <p:nvPr/>
        </p:nvSpPr>
        <p:spPr>
          <a:xfrm>
            <a:off x="6139226"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8" name="Google Shape;288;p30"/>
          <p:cNvSpPr/>
          <p:nvPr/>
        </p:nvSpPr>
        <p:spPr>
          <a:xfrm>
            <a:off x="7996601" y="4339661"/>
            <a:ext cx="144000" cy="54000"/>
          </a:xfrm>
          <a:prstGeom prst="triangle">
            <a:avLst>
              <a:gd fmla="val 50000" name="adj"/>
            </a:avLst>
          </a:prstGeom>
          <a:solidFill>
            <a:srgbClr val="FA4F1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89" name="Google Shape;289;p30"/>
          <p:cNvSpPr/>
          <p:nvPr/>
        </p:nvSpPr>
        <p:spPr>
          <a:xfrm>
            <a:off x="9540552" y="2359770"/>
            <a:ext cx="3312368" cy="1899265"/>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Esta gráfica no funciona para más de cuatro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reduzcas el tamaño de fuente; no se te va a leer bien</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Mantén el alto de los bloques aunque no tengas el mismo contenido siempre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Respeta la proporción en las unidades que muestras en las columnas. Sin ellas no hay forma de medir visualmente lo que quieres contar aquí (no basta con el texto que indica el periodo)</a:t>
            </a:r>
            <a:endParaRPr b="0" i="0" sz="1200" u="none" cap="none" strike="noStrike">
              <a:solidFill>
                <a:srgbClr val="0C0C0C"/>
              </a:solidFill>
              <a:latin typeface="Calibri"/>
              <a:ea typeface="Calibri"/>
              <a:cs typeface="Calibri"/>
              <a:sym typeface="Calibri"/>
            </a:endParaRPr>
          </a:p>
        </p:txBody>
      </p:sp>
      <p:sp>
        <p:nvSpPr>
          <p:cNvPr id="290" name="Google Shape;290;p30"/>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Incluso se plantea aventurarse al detalle total…</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jemplo disposición de equipos">
  <p:cSld name="Ejemplo disposición de equipos">
    <p:spTree>
      <p:nvGrpSpPr>
        <p:cNvPr id="291" name="Shape 291"/>
        <p:cNvGrpSpPr/>
        <p:nvPr/>
      </p:nvGrpSpPr>
      <p:grpSpPr>
        <a:xfrm>
          <a:off x="0" y="0"/>
          <a:ext cx="0" cy="0"/>
          <a:chOff x="0" y="0"/>
          <a:chExt cx="0" cy="0"/>
        </a:xfrm>
      </p:grpSpPr>
      <p:sp>
        <p:nvSpPr>
          <p:cNvPr id="292" name="Google Shape;292;p31"/>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293" name="Google Shape;293;p31"/>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294" name="Google Shape;294;p31"/>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295" name="Google Shape;295;p31"/>
          <p:cNvSpPr/>
          <p:nvPr/>
        </p:nvSpPr>
        <p:spPr>
          <a:xfrm>
            <a:off x="642938" y="1261319"/>
            <a:ext cx="2016000" cy="773476"/>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de UX</a:t>
            </a:r>
            <a:endParaRPr b="0" i="0" sz="1600" u="none" cap="none" strike="noStrike">
              <a:solidFill>
                <a:srgbClr val="0C0C0C"/>
              </a:solidFill>
              <a:latin typeface="Calibri"/>
              <a:ea typeface="Calibri"/>
              <a:cs typeface="Calibri"/>
              <a:sym typeface="Calibri"/>
            </a:endParaRPr>
          </a:p>
        </p:txBody>
      </p:sp>
      <p:sp>
        <p:nvSpPr>
          <p:cNvPr id="296" name="Google Shape;296;p31"/>
          <p:cNvSpPr/>
          <p:nvPr/>
        </p:nvSpPr>
        <p:spPr>
          <a:xfrm>
            <a:off x="2633663" y="1261319"/>
            <a:ext cx="4026570" cy="773476"/>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dedicada a definir con el cliente cómo se traduce su negocio de forma eficaz y siempre adaptada a los potenciales usuarios</a:t>
            </a:r>
            <a:endParaRPr b="0" i="0" sz="1400" u="none" cap="none" strike="noStrike">
              <a:solidFill>
                <a:srgbClr val="0C0C0C"/>
              </a:solidFill>
              <a:latin typeface="Calibri"/>
              <a:ea typeface="Calibri"/>
              <a:cs typeface="Calibri"/>
              <a:sym typeface="Calibri"/>
            </a:endParaRPr>
          </a:p>
        </p:txBody>
      </p:sp>
      <p:sp>
        <p:nvSpPr>
          <p:cNvPr id="297" name="Google Shape;297;p31"/>
          <p:cNvSpPr/>
          <p:nvPr/>
        </p:nvSpPr>
        <p:spPr>
          <a:xfrm>
            <a:off x="6653213" y="1261319"/>
            <a:ext cx="1909725" cy="77347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298" name="Google Shape;298;p31"/>
          <p:cNvSpPr/>
          <p:nvPr/>
        </p:nvSpPr>
        <p:spPr>
          <a:xfrm>
            <a:off x="642938" y="2032844"/>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Señor que diseña</a:t>
            </a:r>
            <a:endParaRPr b="0" i="0" sz="1600" u="none" cap="none" strike="noStrike">
              <a:solidFill>
                <a:srgbClr val="0C0C0C"/>
              </a:solidFill>
              <a:latin typeface="Calibri"/>
              <a:ea typeface="Calibri"/>
              <a:cs typeface="Calibri"/>
              <a:sym typeface="Calibri"/>
            </a:endParaRPr>
          </a:p>
        </p:txBody>
      </p:sp>
      <p:sp>
        <p:nvSpPr>
          <p:cNvPr id="299" name="Google Shape;299;p31"/>
          <p:cNvSpPr/>
          <p:nvPr/>
        </p:nvSpPr>
        <p:spPr>
          <a:xfrm>
            <a:off x="2633663" y="2032844"/>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Criatura amante de las cosas que brillan y lucen, se esmerará en que todo quede en su lugar</a:t>
            </a:r>
            <a:endParaRPr b="0" i="0" sz="1400" u="none" cap="none" strike="noStrike">
              <a:solidFill>
                <a:srgbClr val="0C0C0C"/>
              </a:solidFill>
              <a:latin typeface="Calibri"/>
              <a:ea typeface="Calibri"/>
              <a:cs typeface="Calibri"/>
              <a:sym typeface="Calibri"/>
            </a:endParaRPr>
          </a:p>
        </p:txBody>
      </p:sp>
      <p:sp>
        <p:nvSpPr>
          <p:cNvPr id="300" name="Google Shape;300;p31"/>
          <p:cNvSpPr/>
          <p:nvPr/>
        </p:nvSpPr>
        <p:spPr>
          <a:xfrm>
            <a:off x="6653213" y="2032844"/>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1 persona 100%</a:t>
            </a:r>
            <a:endParaRPr b="0" i="0" sz="1600" u="none" cap="none" strike="noStrike">
              <a:solidFill>
                <a:schemeClr val="lt1"/>
              </a:solidFill>
              <a:latin typeface="Calibri"/>
              <a:ea typeface="Calibri"/>
              <a:cs typeface="Calibri"/>
              <a:sym typeface="Calibri"/>
            </a:endParaRPr>
          </a:p>
        </p:txBody>
      </p:sp>
      <p:sp>
        <p:nvSpPr>
          <p:cNvPr id="301" name="Google Shape;301;p31"/>
          <p:cNvSpPr/>
          <p:nvPr/>
        </p:nvSpPr>
        <p:spPr>
          <a:xfrm>
            <a:off x="642938" y="2625775"/>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Maquetador / desarrollador front</a:t>
            </a:r>
            <a:endParaRPr b="0" i="0" sz="1600" u="none" cap="none" strike="noStrike">
              <a:solidFill>
                <a:srgbClr val="0C0C0C"/>
              </a:solidFill>
              <a:latin typeface="Calibri"/>
              <a:ea typeface="Calibri"/>
              <a:cs typeface="Calibri"/>
              <a:sym typeface="Calibri"/>
            </a:endParaRPr>
          </a:p>
        </p:txBody>
      </p:sp>
      <p:sp>
        <p:nvSpPr>
          <p:cNvPr id="302" name="Google Shape;302;p31"/>
          <p:cNvSpPr/>
          <p:nvPr/>
        </p:nvSpPr>
        <p:spPr>
          <a:xfrm>
            <a:off x="2633663" y="2625775"/>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Es la persona que destrozará el trabajo que hayan hecho las dos anteriores</a:t>
            </a:r>
            <a:endParaRPr b="0" i="0" sz="1400" u="none" cap="none" strike="noStrike">
              <a:solidFill>
                <a:srgbClr val="0C0C0C"/>
              </a:solidFill>
              <a:latin typeface="Calibri"/>
              <a:ea typeface="Calibri"/>
              <a:cs typeface="Calibri"/>
              <a:sym typeface="Calibri"/>
            </a:endParaRPr>
          </a:p>
        </p:txBody>
      </p:sp>
      <p:sp>
        <p:nvSpPr>
          <p:cNvPr id="303" name="Google Shape;303;p31"/>
          <p:cNvSpPr/>
          <p:nvPr/>
        </p:nvSpPr>
        <p:spPr>
          <a:xfrm>
            <a:off x="6653213" y="2625775"/>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04" name="Google Shape;304;p31"/>
          <p:cNvSpPr/>
          <p:nvPr/>
        </p:nvSpPr>
        <p:spPr>
          <a:xfrm>
            <a:off x="642938" y="3218706"/>
            <a:ext cx="2016000" cy="588874"/>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Analista programador</a:t>
            </a:r>
            <a:endParaRPr b="0" i="0" sz="1600" u="none" cap="none" strike="noStrike">
              <a:solidFill>
                <a:srgbClr val="0C0C0C"/>
              </a:solidFill>
              <a:latin typeface="Calibri"/>
              <a:ea typeface="Calibri"/>
              <a:cs typeface="Calibri"/>
              <a:sym typeface="Calibri"/>
            </a:endParaRPr>
          </a:p>
        </p:txBody>
      </p:sp>
      <p:sp>
        <p:nvSpPr>
          <p:cNvPr id="305" name="Google Shape;305;p31"/>
          <p:cNvSpPr/>
          <p:nvPr/>
        </p:nvSpPr>
        <p:spPr>
          <a:xfrm>
            <a:off x="2633663" y="3218706"/>
            <a:ext cx="402657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pondrán en tela de juicio todo lo que se haya hecho hasta este momento</a:t>
            </a:r>
            <a:endParaRPr b="0" i="0" sz="1400" u="none" cap="none" strike="noStrike">
              <a:solidFill>
                <a:srgbClr val="0C0C0C"/>
              </a:solidFill>
              <a:latin typeface="Calibri"/>
              <a:ea typeface="Calibri"/>
              <a:cs typeface="Calibri"/>
              <a:sym typeface="Calibri"/>
            </a:endParaRPr>
          </a:p>
        </p:txBody>
      </p:sp>
      <p:sp>
        <p:nvSpPr>
          <p:cNvPr id="306" name="Google Shape;306;p31"/>
          <p:cNvSpPr/>
          <p:nvPr/>
        </p:nvSpPr>
        <p:spPr>
          <a:xfrm>
            <a:off x="6653213" y="3218707"/>
            <a:ext cx="1909725" cy="594066"/>
          </a:xfrm>
          <a:prstGeom prst="rect">
            <a:avLst/>
          </a:prstGeom>
          <a:solidFill>
            <a:srgbClr val="00C4DE">
              <a:alpha val="80000"/>
            </a:srgbClr>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4 personas 100%</a:t>
            </a:r>
            <a:endParaRPr b="0" i="0" sz="1600" u="none" cap="none" strike="noStrike">
              <a:solidFill>
                <a:schemeClr val="lt1"/>
              </a:solidFill>
              <a:latin typeface="Calibri"/>
              <a:ea typeface="Calibri"/>
              <a:cs typeface="Calibri"/>
              <a:sym typeface="Calibri"/>
            </a:endParaRPr>
          </a:p>
        </p:txBody>
      </p:sp>
      <p:sp>
        <p:nvSpPr>
          <p:cNvPr id="307" name="Google Shape;307;p31"/>
          <p:cNvSpPr/>
          <p:nvPr/>
        </p:nvSpPr>
        <p:spPr>
          <a:xfrm>
            <a:off x="642938" y="3804493"/>
            <a:ext cx="2016000" cy="588874"/>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Pruebas &amp; Calidad</a:t>
            </a:r>
            <a:endParaRPr b="0" i="0" sz="1600" u="none" cap="none" strike="noStrike">
              <a:solidFill>
                <a:srgbClr val="0C0C0C"/>
              </a:solidFill>
              <a:latin typeface="Calibri"/>
              <a:ea typeface="Calibri"/>
              <a:cs typeface="Calibri"/>
              <a:sym typeface="Calibri"/>
            </a:endParaRPr>
          </a:p>
        </p:txBody>
      </p:sp>
      <p:sp>
        <p:nvSpPr>
          <p:cNvPr id="308" name="Google Shape;308;p31"/>
          <p:cNvSpPr/>
          <p:nvPr/>
        </p:nvSpPr>
        <p:spPr>
          <a:xfrm>
            <a:off x="2633663" y="3804493"/>
            <a:ext cx="4026570" cy="588874"/>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400" u="none" cap="none" strike="noStrike">
                <a:solidFill>
                  <a:srgbClr val="0C0C0C"/>
                </a:solidFill>
                <a:latin typeface="Calibri"/>
                <a:ea typeface="Calibri"/>
                <a:cs typeface="Calibri"/>
                <a:sym typeface="Calibri"/>
              </a:rPr>
              <a:t>Personas que llegan al final del proyecto sin saber de qué va. Suelen liarla parda.</a:t>
            </a:r>
            <a:endParaRPr b="0" i="0" sz="1400" u="none" cap="none" strike="noStrike">
              <a:solidFill>
                <a:srgbClr val="0C0C0C"/>
              </a:solidFill>
              <a:latin typeface="Calibri"/>
              <a:ea typeface="Calibri"/>
              <a:cs typeface="Calibri"/>
              <a:sym typeface="Calibri"/>
            </a:endParaRPr>
          </a:p>
        </p:txBody>
      </p:sp>
      <p:sp>
        <p:nvSpPr>
          <p:cNvPr id="309" name="Google Shape;309;p31"/>
          <p:cNvSpPr/>
          <p:nvPr/>
        </p:nvSpPr>
        <p:spPr>
          <a:xfrm>
            <a:off x="6653213" y="3804494"/>
            <a:ext cx="1909725" cy="594066"/>
          </a:xfrm>
          <a:prstGeom prst="rect">
            <a:avLst/>
          </a:prstGeom>
          <a:solidFill>
            <a:srgbClr val="00C4DE"/>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X jornadas</a:t>
            </a:r>
            <a:endParaRPr/>
          </a:p>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2 personas 100%</a:t>
            </a:r>
            <a:endParaRPr b="0" i="0" sz="1600" u="none" cap="none" strike="noStrike">
              <a:solidFill>
                <a:schemeClr val="lt1"/>
              </a:solidFill>
              <a:latin typeface="Calibri"/>
              <a:ea typeface="Calibri"/>
              <a:cs typeface="Calibri"/>
              <a:sym typeface="Calibri"/>
            </a:endParaRPr>
          </a:p>
        </p:txBody>
      </p:sp>
      <p:sp>
        <p:nvSpPr>
          <p:cNvPr id="310" name="Google Shape;310;p31"/>
          <p:cNvSpPr/>
          <p:nvPr/>
        </p:nvSpPr>
        <p:spPr>
          <a:xfrm>
            <a:off x="642938" y="1005576"/>
            <a:ext cx="2016000"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Rol</a:t>
            </a:r>
            <a:endParaRPr b="0" i="0" sz="1600" u="none" cap="none" strike="noStrike">
              <a:solidFill>
                <a:srgbClr val="7F7F7F"/>
              </a:solidFill>
              <a:latin typeface="Calibri"/>
              <a:ea typeface="Calibri"/>
              <a:cs typeface="Calibri"/>
              <a:sym typeface="Calibri"/>
            </a:endParaRPr>
          </a:p>
        </p:txBody>
      </p:sp>
      <p:sp>
        <p:nvSpPr>
          <p:cNvPr id="311" name="Google Shape;311;p31"/>
          <p:cNvSpPr/>
          <p:nvPr/>
        </p:nvSpPr>
        <p:spPr>
          <a:xfrm>
            <a:off x="2643187" y="1005576"/>
            <a:ext cx="4035301"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En qué emplea su tiempo</a:t>
            </a:r>
            <a:endParaRPr b="0" i="0" sz="1600" u="none" cap="none" strike="noStrike">
              <a:solidFill>
                <a:srgbClr val="7F7F7F"/>
              </a:solidFill>
              <a:latin typeface="Calibri"/>
              <a:ea typeface="Calibri"/>
              <a:cs typeface="Calibri"/>
              <a:sym typeface="Calibri"/>
            </a:endParaRPr>
          </a:p>
        </p:txBody>
      </p:sp>
      <p:sp>
        <p:nvSpPr>
          <p:cNvPr id="312" name="Google Shape;312;p31"/>
          <p:cNvSpPr/>
          <p:nvPr/>
        </p:nvSpPr>
        <p:spPr>
          <a:xfrm>
            <a:off x="6653212" y="1005576"/>
            <a:ext cx="2167259" cy="251444"/>
          </a:xfrm>
          <a:prstGeom prst="rect">
            <a:avLst/>
          </a:prstGeom>
          <a:noFill/>
          <a:ln>
            <a:noFill/>
          </a:ln>
        </p:spPr>
        <p:txBody>
          <a:bodyPr anchorCtr="0" anchor="ctr" bIns="45700" lIns="180000" spcFirstLastPara="1" rIns="180000" wrap="square" tIns="0">
            <a:noAutofit/>
          </a:bodyPr>
          <a:lstStyle/>
          <a:p>
            <a:pPr indent="0" lvl="0" marL="0" marR="0" rtl="0" algn="l">
              <a:spcBef>
                <a:spcPts val="0"/>
              </a:spcBef>
              <a:spcAft>
                <a:spcPts val="0"/>
              </a:spcAft>
              <a:buNone/>
            </a:pPr>
            <a:r>
              <a:rPr b="0" i="0" lang="es" sz="1600" u="none" cap="none" strike="noStrike">
                <a:solidFill>
                  <a:srgbClr val="7F7F7F"/>
                </a:solidFill>
                <a:latin typeface="Calibri"/>
                <a:ea typeface="Calibri"/>
                <a:cs typeface="Calibri"/>
                <a:sym typeface="Calibri"/>
              </a:rPr>
              <a:t>Cuánto necesitamos</a:t>
            </a:r>
            <a:endParaRPr b="0" i="0" sz="1600" u="none" cap="none" strike="noStrike">
              <a:solidFill>
                <a:srgbClr val="7F7F7F"/>
              </a:solidFill>
              <a:latin typeface="Calibri"/>
              <a:ea typeface="Calibri"/>
              <a:cs typeface="Calibri"/>
              <a:sym typeface="Calibri"/>
            </a:endParaRPr>
          </a:p>
        </p:txBody>
      </p:sp>
      <p:sp>
        <p:nvSpPr>
          <p:cNvPr id="313" name="Google Shape;313;p31"/>
          <p:cNvSpPr/>
          <p:nvPr/>
        </p:nvSpPr>
        <p:spPr>
          <a:xfrm flipH="1">
            <a:off x="2634087" y="4461960"/>
            <a:ext cx="5811703" cy="290568"/>
          </a:xfrm>
          <a:prstGeom prst="rect">
            <a:avLst/>
          </a:prstGeom>
          <a:noFill/>
          <a:ln>
            <a:noFill/>
          </a:ln>
        </p:spPr>
        <p:txBody>
          <a:bodyPr anchorCtr="0" anchor="ctr" bIns="45700" lIns="0" spcFirstLastPara="1" rIns="180000" wrap="square" tIns="45700">
            <a:noAutofit/>
          </a:bodyPr>
          <a:lstStyle/>
          <a:p>
            <a:pPr indent="0" lvl="0" marL="0" marR="0" rtl="0" algn="l">
              <a:spcBef>
                <a:spcPts val="0"/>
              </a:spcBef>
              <a:spcAft>
                <a:spcPts val="0"/>
              </a:spcAft>
              <a:buNone/>
            </a:pPr>
            <a:r>
              <a:rPr b="0" i="0" lang="es" sz="1100" u="none" cap="none" strike="noStrike">
                <a:solidFill>
                  <a:srgbClr val="7F7F7F"/>
                </a:solidFill>
                <a:latin typeface="Calibri"/>
                <a:ea typeface="Calibri"/>
                <a:cs typeface="Calibri"/>
                <a:sym typeface="Calibri"/>
              </a:rPr>
              <a:t>* No tuve suficiente y necesito añadirte un pie en la tabla. No necesito línea para separarlo en este caso porque la tabla hace esa función de forma inmejorable</a:t>
            </a:r>
            <a:endParaRPr b="0" i="0" sz="1100" u="none" cap="none" strike="noStrike">
              <a:solidFill>
                <a:srgbClr val="7F7F7F"/>
              </a:solidFill>
              <a:latin typeface="Calibri"/>
              <a:ea typeface="Calibri"/>
              <a:cs typeface="Calibri"/>
              <a:sym typeface="Calibri"/>
            </a:endParaRPr>
          </a:p>
        </p:txBody>
      </p:sp>
      <p:sp>
        <p:nvSpPr>
          <p:cNvPr id="314" name="Google Shape;314;p31"/>
          <p:cNvSpPr/>
          <p:nvPr/>
        </p:nvSpPr>
        <p:spPr>
          <a:xfrm>
            <a:off x="9468544" y="3163527"/>
            <a:ext cx="3312368" cy="1206419"/>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De nuevo, evita meter en esta lista más de cinco elementos.</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te enrolles con la descripción; se trata de contar lo mínimo, sé ejecutivo. 2 líneas como en este planteamiento sobran. 3 es el límite.</a:t>
            </a:r>
            <a:endParaRPr b="0" i="0" sz="1200" u="none" cap="none" strike="noStrike">
              <a:solidFill>
                <a:srgbClr val="0C0C0C"/>
              </a:solidFill>
              <a:latin typeface="Calibri"/>
              <a:ea typeface="Calibri"/>
              <a:cs typeface="Calibri"/>
              <a:sym typeface="Calibri"/>
            </a:endParaRPr>
          </a:p>
        </p:txBody>
      </p:sp>
      <p:sp>
        <p:nvSpPr>
          <p:cNvPr id="315" name="Google Shape;315;p31"/>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7  De contar quién se va a encargar de qué</a:t>
            </a:r>
            <a:endParaRPr b="0" i="0" sz="1800" u="none" cap="none" strike="noStrike">
              <a:solidFill>
                <a:srgbClr val="0C0C0C"/>
              </a:solidFill>
              <a:latin typeface="Calibri"/>
              <a:ea typeface="Calibri"/>
              <a:cs typeface="Calibri"/>
              <a:sym typeface="Calibri"/>
            </a:endParaRPr>
          </a:p>
        </p:txBody>
      </p:sp>
      <p:sp>
        <p:nvSpPr>
          <p:cNvPr id="316" name="Google Shape;316;p31"/>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de detallar qué significan esos nombres raros que usamos a veces</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a comparativa">
  <p:cSld name="Tabla comparativa">
    <p:spTree>
      <p:nvGrpSpPr>
        <p:cNvPr id="317" name="Shape 317"/>
        <p:cNvGrpSpPr/>
        <p:nvPr/>
      </p:nvGrpSpPr>
      <p:grpSpPr>
        <a:xfrm>
          <a:off x="0" y="0"/>
          <a:ext cx="0" cy="0"/>
          <a:chOff x="0" y="0"/>
          <a:chExt cx="0" cy="0"/>
        </a:xfrm>
      </p:grpSpPr>
      <p:sp>
        <p:nvSpPr>
          <p:cNvPr id="318" name="Google Shape;318;p32"/>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19" name="Google Shape;319;p32"/>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20" name="Google Shape;320;p32"/>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21" name="Google Shape;321;p32"/>
          <p:cNvSpPr/>
          <p:nvPr/>
        </p:nvSpPr>
        <p:spPr>
          <a:xfrm>
            <a:off x="9396536" y="1034218"/>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Si puedes, no añadas más texto en este tipo de recursos. Distraen en un momento que suele resumir muchas cosas y en el que te interesa que se concentren en valorar de forma racional.</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funciona tener más de 7 elementos en una lista de cara a valorar. </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Interesa sobre todo tener el mismo elemento en uno y otro lado de la tabla. Si puedes, emparéjalos para poder visualizar más fácilmente tu discurso</a:t>
            </a:r>
            <a:endParaRPr b="0" i="0" sz="1200" u="none" cap="none" strike="noStrike">
              <a:solidFill>
                <a:srgbClr val="0C0C0C"/>
              </a:solidFill>
              <a:latin typeface="Calibri"/>
              <a:ea typeface="Calibri"/>
              <a:cs typeface="Calibri"/>
              <a:sym typeface="Calibri"/>
            </a:endParaRPr>
          </a:p>
        </p:txBody>
      </p:sp>
      <p:sp>
        <p:nvSpPr>
          <p:cNvPr id="322" name="Google Shape;322;p32"/>
          <p:cNvSpPr/>
          <p:nvPr/>
        </p:nvSpPr>
        <p:spPr>
          <a:xfrm>
            <a:off x="642938" y="1027007"/>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pollo</a:t>
            </a:r>
            <a:endParaRPr b="0" i="0" sz="1600" u="none" cap="none" strike="noStrike">
              <a:solidFill>
                <a:schemeClr val="lt1"/>
              </a:solidFill>
              <a:latin typeface="Calibri"/>
              <a:ea typeface="Calibri"/>
              <a:cs typeface="Calibri"/>
              <a:sym typeface="Calibri"/>
            </a:endParaRPr>
          </a:p>
        </p:txBody>
      </p:sp>
      <p:sp>
        <p:nvSpPr>
          <p:cNvPr id="323" name="Google Shape;323;p32"/>
          <p:cNvSpPr/>
          <p:nvPr/>
        </p:nvSpPr>
        <p:spPr>
          <a:xfrm>
            <a:off x="4600574" y="1027007"/>
            <a:ext cx="3967126"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Condicionantes de ser una vaca</a:t>
            </a:r>
            <a:endParaRPr b="0" i="0" sz="1600" u="none" cap="none" strike="noStrike">
              <a:solidFill>
                <a:schemeClr val="lt1"/>
              </a:solidFill>
              <a:latin typeface="Calibri"/>
              <a:ea typeface="Calibri"/>
              <a:cs typeface="Calibri"/>
              <a:sym typeface="Calibri"/>
            </a:endParaRPr>
          </a:p>
        </p:txBody>
      </p:sp>
      <p:sp>
        <p:nvSpPr>
          <p:cNvPr id="324" name="Google Shape;324;p32"/>
          <p:cNvSpPr/>
          <p:nvPr/>
        </p:nvSpPr>
        <p:spPr>
          <a:xfrm>
            <a:off x="642938" y="1351008"/>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Tienes plumas, pico y sobre todo la intención contenida del vuelo</a:t>
            </a:r>
            <a:endParaRPr b="0" i="0" sz="1600" u="none" cap="none" strike="noStrike">
              <a:solidFill>
                <a:srgbClr val="0C0C0C"/>
              </a:solidFill>
              <a:latin typeface="Calibri"/>
              <a:ea typeface="Calibri"/>
              <a:cs typeface="Calibri"/>
              <a:sym typeface="Calibri"/>
            </a:endParaRPr>
          </a:p>
        </p:txBody>
      </p:sp>
      <p:sp>
        <p:nvSpPr>
          <p:cNvPr id="325" name="Google Shape;325;p32"/>
          <p:cNvSpPr/>
          <p:nvPr/>
        </p:nvSpPr>
        <p:spPr>
          <a:xfrm>
            <a:off x="642938" y="1972514"/>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Sueles estar metido en un pequeño corral. No hay riesgo ni nuevas aventuras</a:t>
            </a:r>
            <a:endParaRPr b="0" i="0" sz="1600" u="none" cap="none" strike="noStrike">
              <a:solidFill>
                <a:srgbClr val="0C0C0C"/>
              </a:solidFill>
              <a:latin typeface="Calibri"/>
              <a:ea typeface="Calibri"/>
              <a:cs typeface="Calibri"/>
              <a:sym typeface="Calibri"/>
            </a:endParaRPr>
          </a:p>
        </p:txBody>
      </p:sp>
      <p:sp>
        <p:nvSpPr>
          <p:cNvPr id="326" name="Google Shape;326;p32"/>
          <p:cNvSpPr/>
          <p:nvPr/>
        </p:nvSpPr>
        <p:spPr>
          <a:xfrm>
            <a:off x="4600575" y="1972514"/>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Puedes pasear por el campo con libertad y la hierba siempre se agradece</a:t>
            </a:r>
            <a:endParaRPr b="0" i="0" sz="1600" u="none" cap="none" strike="noStrike">
              <a:solidFill>
                <a:srgbClr val="0C0C0C"/>
              </a:solidFill>
              <a:latin typeface="Calibri"/>
              <a:ea typeface="Calibri"/>
              <a:cs typeface="Calibri"/>
              <a:sym typeface="Calibri"/>
            </a:endParaRPr>
          </a:p>
        </p:txBody>
      </p:sp>
      <p:sp>
        <p:nvSpPr>
          <p:cNvPr id="327" name="Google Shape;327;p32"/>
          <p:cNvSpPr/>
          <p:nvPr/>
        </p:nvSpPr>
        <p:spPr>
          <a:xfrm>
            <a:off x="4600575" y="1351008"/>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Criatura apegada al suelo y sin aspiraciones existenciales de ningún tipo</a:t>
            </a:r>
            <a:endParaRPr b="0" i="0" sz="1600" u="none" cap="none" strike="noStrike">
              <a:solidFill>
                <a:srgbClr val="0C0C0C"/>
              </a:solidFill>
              <a:latin typeface="Calibri"/>
              <a:ea typeface="Calibri"/>
              <a:cs typeface="Calibri"/>
              <a:sym typeface="Calibri"/>
            </a:endParaRPr>
          </a:p>
        </p:txBody>
      </p:sp>
      <p:sp>
        <p:nvSpPr>
          <p:cNvPr id="328" name="Google Shape;328;p32"/>
          <p:cNvSpPr/>
          <p:nvPr/>
        </p:nvSpPr>
        <p:spPr>
          <a:xfrm>
            <a:off x="642938" y="2594020"/>
            <a:ext cx="3900488" cy="782281"/>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Se pasan por las mañanas a ver si has hecho tu trabajo, pero no hay más intromisiones</a:t>
            </a:r>
            <a:endParaRPr b="0" i="0" sz="1600" u="none" cap="none" strike="noStrike">
              <a:solidFill>
                <a:srgbClr val="0C0C0C"/>
              </a:solidFill>
              <a:latin typeface="Calibri"/>
              <a:ea typeface="Calibri"/>
              <a:cs typeface="Calibri"/>
              <a:sym typeface="Calibri"/>
            </a:endParaRPr>
          </a:p>
        </p:txBody>
      </p:sp>
      <p:sp>
        <p:nvSpPr>
          <p:cNvPr id="329" name="Google Shape;329;p32"/>
          <p:cNvSpPr/>
          <p:nvPr/>
        </p:nvSpPr>
        <p:spPr>
          <a:xfrm>
            <a:off x="4600575" y="2594021"/>
            <a:ext cx="3962363" cy="78228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Suelen ordeñarte a diario y es bastante cansado. Si la cosa no se da bien suele haber palos.</a:t>
            </a:r>
            <a:endParaRPr b="0" i="0" sz="1600" u="none" cap="none" strike="noStrike">
              <a:solidFill>
                <a:srgbClr val="0C0C0C"/>
              </a:solidFill>
              <a:latin typeface="Calibri"/>
              <a:ea typeface="Calibri"/>
              <a:cs typeface="Calibri"/>
              <a:sym typeface="Calibri"/>
            </a:endParaRPr>
          </a:p>
        </p:txBody>
      </p:sp>
      <p:sp>
        <p:nvSpPr>
          <p:cNvPr id="330" name="Google Shape;330;p32"/>
          <p:cNvSpPr/>
          <p:nvPr/>
        </p:nvSpPr>
        <p:spPr>
          <a:xfrm>
            <a:off x="642938" y="3372689"/>
            <a:ext cx="3900488"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No hay horarios. Se pierde la noción del tiempo con facilidad.</a:t>
            </a:r>
            <a:endParaRPr b="0" i="0" sz="1600" u="none" cap="none" strike="noStrike">
              <a:solidFill>
                <a:srgbClr val="0C0C0C"/>
              </a:solidFill>
              <a:latin typeface="Calibri"/>
              <a:ea typeface="Calibri"/>
              <a:cs typeface="Calibri"/>
              <a:sym typeface="Calibri"/>
            </a:endParaRPr>
          </a:p>
        </p:txBody>
      </p:sp>
      <p:sp>
        <p:nvSpPr>
          <p:cNvPr id="331" name="Google Shape;331;p32"/>
          <p:cNvSpPr/>
          <p:nvPr/>
        </p:nvSpPr>
        <p:spPr>
          <a:xfrm>
            <a:off x="4600575" y="3372689"/>
            <a:ext cx="3962363" cy="621072"/>
          </a:xfrm>
          <a:prstGeom prst="rect">
            <a:avLst/>
          </a:prstGeom>
          <a:solidFill>
            <a:schemeClr val="lt1"/>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Los horarios estrictos suelen interrumpir algunas meditaciones trascendentales</a:t>
            </a:r>
            <a:endParaRPr b="0" i="0" sz="1600" u="none" cap="none" strike="noStrike">
              <a:solidFill>
                <a:srgbClr val="0C0C0C"/>
              </a:solidFill>
              <a:latin typeface="Calibri"/>
              <a:ea typeface="Calibri"/>
              <a:cs typeface="Calibri"/>
              <a:sym typeface="Calibri"/>
            </a:endParaRPr>
          </a:p>
        </p:txBody>
      </p:sp>
      <p:sp>
        <p:nvSpPr>
          <p:cNvPr id="332" name="Google Shape;332;p32"/>
          <p:cNvSpPr/>
          <p:nvPr/>
        </p:nvSpPr>
        <p:spPr>
          <a:xfrm>
            <a:off x="642938" y="3994196"/>
            <a:ext cx="3900488"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Morirás joven, y tu cadáver servirá para hacer ensalada Cesar</a:t>
            </a:r>
            <a:endParaRPr b="0" i="0" sz="1600" u="none" cap="none" strike="noStrike">
              <a:solidFill>
                <a:srgbClr val="0C0C0C"/>
              </a:solidFill>
              <a:latin typeface="Calibri"/>
              <a:ea typeface="Calibri"/>
              <a:cs typeface="Calibri"/>
              <a:sym typeface="Calibri"/>
            </a:endParaRPr>
          </a:p>
        </p:txBody>
      </p:sp>
      <p:sp>
        <p:nvSpPr>
          <p:cNvPr id="333" name="Google Shape;333;p32"/>
          <p:cNvSpPr/>
          <p:nvPr/>
        </p:nvSpPr>
        <p:spPr>
          <a:xfrm>
            <a:off x="4600575" y="3994196"/>
            <a:ext cx="3962363" cy="621072"/>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l">
              <a:spcBef>
                <a:spcPts val="0"/>
              </a:spcBef>
              <a:spcAft>
                <a:spcPts val="0"/>
              </a:spcAft>
              <a:buNone/>
            </a:pPr>
            <a:r>
              <a:rPr b="0" i="0" lang="es" sz="1600" u="none" cap="none" strike="noStrike">
                <a:solidFill>
                  <a:srgbClr val="0C0C0C"/>
                </a:solidFill>
                <a:latin typeface="Calibri"/>
                <a:ea typeface="Calibri"/>
                <a:cs typeface="Calibri"/>
                <a:sym typeface="Calibri"/>
              </a:rPr>
              <a:t>Como buen hervíboro vivirás algo más; el Asador Donostiarra será tu final</a:t>
            </a:r>
            <a:endParaRPr b="0" i="0" sz="1600" u="none" cap="none" strike="noStrike">
              <a:solidFill>
                <a:srgbClr val="0C0C0C"/>
              </a:solidFill>
              <a:latin typeface="Calibri"/>
              <a:ea typeface="Calibri"/>
              <a:cs typeface="Calibri"/>
              <a:sym typeface="Calibri"/>
            </a:endParaRPr>
          </a:p>
        </p:txBody>
      </p:sp>
      <p:cxnSp>
        <p:nvCxnSpPr>
          <p:cNvPr id="334" name="Google Shape;334;p32"/>
          <p:cNvCxnSpPr/>
          <p:nvPr/>
        </p:nvCxnSpPr>
        <p:spPr>
          <a:xfrm>
            <a:off x="4572000" y="1027007"/>
            <a:ext cx="0" cy="3588260"/>
          </a:xfrm>
          <a:prstGeom prst="straightConnector1">
            <a:avLst/>
          </a:prstGeom>
          <a:noFill/>
          <a:ln cap="flat" cmpd="sng" w="53975">
            <a:solidFill>
              <a:srgbClr val="000000">
                <a:alpha val="20000"/>
              </a:srgbClr>
            </a:solidFill>
            <a:prstDash val="solid"/>
            <a:round/>
            <a:headEnd len="sm" w="sm" type="none"/>
            <a:tailEnd len="sm" w="sm" type="none"/>
          </a:ln>
        </p:spPr>
      </p:cxnSp>
      <p:sp>
        <p:nvSpPr>
          <p:cNvPr id="335" name="Google Shape;335;p32"/>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Porque está claro que hay que hacer esto</a:t>
            </a:r>
            <a:endParaRPr b="0" i="0" sz="1800" u="none" cap="none" strike="noStrike">
              <a:solidFill>
                <a:srgbClr val="0C0C0C"/>
              </a:solidFill>
              <a:latin typeface="Calibri"/>
              <a:ea typeface="Calibri"/>
              <a:cs typeface="Calibri"/>
              <a:sym typeface="Calibri"/>
            </a:endParaRPr>
          </a:p>
        </p:txBody>
      </p:sp>
      <p:sp>
        <p:nvSpPr>
          <p:cNvPr id="336" name="Google Shape;336;p32"/>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tras compararme con lo que hay las cosas caen por su propio peso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istado final">
  <p:cSld name="Listado final">
    <p:spTree>
      <p:nvGrpSpPr>
        <p:cNvPr id="337" name="Shape 337"/>
        <p:cNvGrpSpPr/>
        <p:nvPr/>
      </p:nvGrpSpPr>
      <p:grpSpPr>
        <a:xfrm>
          <a:off x="0" y="0"/>
          <a:ext cx="0" cy="0"/>
          <a:chOff x="0" y="0"/>
          <a:chExt cx="0" cy="0"/>
        </a:xfrm>
      </p:grpSpPr>
      <p:sp>
        <p:nvSpPr>
          <p:cNvPr id="338" name="Google Shape;338;p33"/>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39" name="Google Shape;339;p33"/>
          <p:cNvPicPr preferRelativeResize="0"/>
          <p:nvPr/>
        </p:nvPicPr>
        <p:blipFill>
          <a:blip r:embed="rId2">
            <a:alphaModFix/>
          </a:blip>
          <a:stretch>
            <a:fillRect/>
          </a:stretch>
        </p:blipFill>
        <p:spPr>
          <a:xfrm>
            <a:off x="7956376" y="4870832"/>
            <a:ext cx="722442" cy="187835"/>
          </a:xfrm>
          <a:prstGeom prst="rect">
            <a:avLst/>
          </a:prstGeom>
          <a:noFill/>
          <a:ln>
            <a:noFill/>
          </a:ln>
        </p:spPr>
      </p:pic>
      <p:cxnSp>
        <p:nvCxnSpPr>
          <p:cNvPr id="340" name="Google Shape;340;p33"/>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41" name="Google Shape;341;p33"/>
          <p:cNvSpPr txBox="1"/>
          <p:nvPr/>
        </p:nvSpPr>
        <p:spPr>
          <a:xfrm>
            <a:off x="1619672" y="1184062"/>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Repasa bien lo que presentas. A menos que seas (o te creas) Steve Jobs, lo suyo es ensayarlo antes de contárselo a nadie.</a:t>
            </a:r>
            <a:endParaRPr/>
          </a:p>
        </p:txBody>
      </p:sp>
      <p:sp>
        <p:nvSpPr>
          <p:cNvPr id="342" name="Google Shape;342;p33"/>
          <p:cNvSpPr/>
          <p:nvPr/>
        </p:nvSpPr>
        <p:spPr>
          <a:xfrm>
            <a:off x="642938" y="1184062"/>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1</a:t>
            </a:r>
            <a:endParaRPr b="0" i="0" sz="2400" u="none" cap="none" strike="noStrike">
              <a:solidFill>
                <a:schemeClr val="lt1"/>
              </a:solidFill>
              <a:latin typeface="Calibri"/>
              <a:ea typeface="Calibri"/>
              <a:cs typeface="Calibri"/>
              <a:sym typeface="Calibri"/>
            </a:endParaRPr>
          </a:p>
        </p:txBody>
      </p:sp>
      <p:sp>
        <p:nvSpPr>
          <p:cNvPr id="343" name="Google Shape;343;p33"/>
          <p:cNvSpPr txBox="1"/>
          <p:nvPr/>
        </p:nvSpPr>
        <p:spPr>
          <a:xfrm>
            <a:off x="1619672" y="1889615"/>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Mejor si no entregas los presupuestos con una Excel de otro proyecto. Aunque no lo creas esto ha sucedido.</a:t>
            </a:r>
            <a:endParaRPr b="0" i="0" sz="1800" u="none" cap="none" strike="noStrike">
              <a:solidFill>
                <a:srgbClr val="3F3F3F"/>
              </a:solidFill>
              <a:latin typeface="Calibri"/>
              <a:ea typeface="Calibri"/>
              <a:cs typeface="Calibri"/>
              <a:sym typeface="Calibri"/>
            </a:endParaRPr>
          </a:p>
        </p:txBody>
      </p:sp>
      <p:sp>
        <p:nvSpPr>
          <p:cNvPr id="344" name="Google Shape;344;p33"/>
          <p:cNvSpPr/>
          <p:nvPr/>
        </p:nvSpPr>
        <p:spPr>
          <a:xfrm>
            <a:off x="642938" y="1889615"/>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2</a:t>
            </a:r>
            <a:endParaRPr b="0" i="0" sz="2400" u="none" cap="none" strike="noStrike">
              <a:solidFill>
                <a:schemeClr val="lt1"/>
              </a:solidFill>
              <a:latin typeface="Calibri"/>
              <a:ea typeface="Calibri"/>
              <a:cs typeface="Calibri"/>
              <a:sym typeface="Calibri"/>
            </a:endParaRPr>
          </a:p>
        </p:txBody>
      </p:sp>
      <p:sp>
        <p:nvSpPr>
          <p:cNvPr id="345" name="Google Shape;345;p33"/>
          <p:cNvSpPr txBox="1"/>
          <p:nvPr/>
        </p:nvSpPr>
        <p:spPr>
          <a:xfrm>
            <a:off x="1619672" y="2591693"/>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Esto es una ayuda para la creación de diapositivas. El arte de presentar es algo muy distinto para lo que hay que entrenar (literalmente)</a:t>
            </a:r>
            <a:endParaRPr/>
          </a:p>
        </p:txBody>
      </p:sp>
      <p:sp>
        <p:nvSpPr>
          <p:cNvPr id="346" name="Google Shape;346;p33"/>
          <p:cNvSpPr/>
          <p:nvPr/>
        </p:nvSpPr>
        <p:spPr>
          <a:xfrm>
            <a:off x="642938" y="2591693"/>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3</a:t>
            </a:r>
            <a:endParaRPr b="0" i="0" sz="2400" u="none" cap="none" strike="noStrike">
              <a:solidFill>
                <a:schemeClr val="lt1"/>
              </a:solidFill>
              <a:latin typeface="Calibri"/>
              <a:ea typeface="Calibri"/>
              <a:cs typeface="Calibri"/>
              <a:sym typeface="Calibri"/>
            </a:endParaRPr>
          </a:p>
        </p:txBody>
      </p:sp>
      <p:sp>
        <p:nvSpPr>
          <p:cNvPr id="347" name="Google Shape;347;p33"/>
          <p:cNvSpPr txBox="1"/>
          <p:nvPr/>
        </p:nvSpPr>
        <p:spPr>
          <a:xfrm>
            <a:off x="1619672" y="3293771"/>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En caso de duda usa el sentido común. Lo que te hemos dejado aquí es una guía que se puede propagar con facilidad.</a:t>
            </a:r>
            <a:endParaRPr b="0" i="0" sz="1800" u="none" cap="none" strike="noStrike">
              <a:solidFill>
                <a:srgbClr val="3F3F3F"/>
              </a:solidFill>
              <a:latin typeface="Calibri"/>
              <a:ea typeface="Calibri"/>
              <a:cs typeface="Calibri"/>
              <a:sym typeface="Calibri"/>
            </a:endParaRPr>
          </a:p>
        </p:txBody>
      </p:sp>
      <p:sp>
        <p:nvSpPr>
          <p:cNvPr id="348" name="Google Shape;348;p33"/>
          <p:cNvSpPr/>
          <p:nvPr/>
        </p:nvSpPr>
        <p:spPr>
          <a:xfrm>
            <a:off x="642938" y="3293771"/>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4</a:t>
            </a:r>
            <a:endParaRPr b="0" i="0" sz="2400" u="none" cap="none" strike="noStrike">
              <a:solidFill>
                <a:schemeClr val="lt1"/>
              </a:solidFill>
              <a:latin typeface="Calibri"/>
              <a:ea typeface="Calibri"/>
              <a:cs typeface="Calibri"/>
              <a:sym typeface="Calibri"/>
            </a:endParaRPr>
          </a:p>
        </p:txBody>
      </p:sp>
      <p:sp>
        <p:nvSpPr>
          <p:cNvPr id="349" name="Google Shape;349;p33"/>
          <p:cNvSpPr txBox="1"/>
          <p:nvPr/>
        </p:nvSpPr>
        <p:spPr>
          <a:xfrm>
            <a:off x="1619672" y="3995849"/>
            <a:ext cx="6943266" cy="4661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s" sz="1800" u="none" cap="none" strike="noStrike">
                <a:solidFill>
                  <a:srgbClr val="3F3F3F"/>
                </a:solidFill>
                <a:latin typeface="Calibri"/>
                <a:ea typeface="Calibri"/>
                <a:cs typeface="Calibri"/>
                <a:sym typeface="Calibri"/>
              </a:rPr>
              <a:t>Muchas presentaciones nombran erróneamente al cliente. Quizá cuando estás en vivo no lo notan, pero si la entregas van a verlo.</a:t>
            </a:r>
            <a:endParaRPr b="0" i="0" sz="1800" u="none" cap="none" strike="noStrike">
              <a:solidFill>
                <a:srgbClr val="3F3F3F"/>
              </a:solidFill>
              <a:latin typeface="Calibri"/>
              <a:ea typeface="Calibri"/>
              <a:cs typeface="Calibri"/>
              <a:sym typeface="Calibri"/>
            </a:endParaRPr>
          </a:p>
        </p:txBody>
      </p:sp>
      <p:sp>
        <p:nvSpPr>
          <p:cNvPr id="350" name="Google Shape;350;p33"/>
          <p:cNvSpPr/>
          <p:nvPr/>
        </p:nvSpPr>
        <p:spPr>
          <a:xfrm>
            <a:off x="642938" y="3995849"/>
            <a:ext cx="621481" cy="466111"/>
          </a:xfrm>
          <a:prstGeom prst="ellipse">
            <a:avLst/>
          </a:prstGeom>
          <a:solidFill>
            <a:srgbClr val="00C4D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s" sz="2400" u="none" cap="none" strike="noStrike">
                <a:solidFill>
                  <a:schemeClr val="lt1"/>
                </a:solidFill>
                <a:latin typeface="Calibri"/>
                <a:ea typeface="Calibri"/>
                <a:cs typeface="Calibri"/>
                <a:sym typeface="Calibri"/>
              </a:rPr>
              <a:t>5</a:t>
            </a:r>
            <a:endParaRPr b="0" i="0" sz="2400" u="none" cap="none" strike="noStrike">
              <a:solidFill>
                <a:schemeClr val="lt1"/>
              </a:solidFill>
              <a:latin typeface="Calibri"/>
              <a:ea typeface="Calibri"/>
              <a:cs typeface="Calibri"/>
              <a:sym typeface="Calibri"/>
            </a:endParaRPr>
          </a:p>
        </p:txBody>
      </p:sp>
      <p:sp>
        <p:nvSpPr>
          <p:cNvPr id="351" name="Google Shape;351;p33"/>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8  Ahora te quiero rematar</a:t>
            </a:r>
            <a:endParaRPr b="0" i="0" sz="1800" u="none" cap="none" strike="noStrike">
              <a:solidFill>
                <a:srgbClr val="0C0C0C"/>
              </a:solidFill>
              <a:latin typeface="Calibri"/>
              <a:ea typeface="Calibri"/>
              <a:cs typeface="Calibri"/>
              <a:sym typeface="Calibri"/>
            </a:endParaRPr>
          </a:p>
        </p:txBody>
      </p:sp>
      <p:sp>
        <p:nvSpPr>
          <p:cNvPr id="352" name="Google Shape;352;p33"/>
          <p:cNvSpPr/>
          <p:nvPr/>
        </p:nvSpPr>
        <p:spPr>
          <a:xfrm>
            <a:off x="642938" y="573528"/>
            <a:ext cx="7858125" cy="324000"/>
          </a:xfrm>
          <a:prstGeom prst="rect">
            <a:avLst/>
          </a:prstGeom>
          <a:solidFill>
            <a:srgbClr val="FA4F10"/>
          </a:solidFill>
          <a:ln cap="flat" cmpd="sng" w="22225">
            <a:solidFill>
              <a:schemeClr val="lt1"/>
            </a:solidFill>
            <a:prstDash val="solid"/>
            <a:round/>
            <a:headEnd len="sm" w="sm" type="none"/>
            <a:tailEnd len="sm" w="sm" type="none"/>
          </a:ln>
        </p:spPr>
        <p:txBody>
          <a:bodyPr anchorCtr="0" anchor="ctr" bIns="45700" lIns="324000" spcFirstLastPara="1" rIns="0" wrap="square" tIns="45700">
            <a:noAutofit/>
          </a:bodyPr>
          <a:lstStyle/>
          <a:p>
            <a:pPr indent="0" lvl="1" marL="0" marR="0" rtl="0" algn="l">
              <a:spcBef>
                <a:spcPts val="0"/>
              </a:spcBef>
              <a:spcAft>
                <a:spcPts val="1200"/>
              </a:spcAft>
              <a:buNone/>
            </a:pPr>
            <a:r>
              <a:rPr b="0" i="0" lang="es" sz="2000" u="none" cap="none" strike="noStrike">
                <a:solidFill>
                  <a:schemeClr val="lt1"/>
                </a:solidFill>
                <a:latin typeface="Calibri"/>
                <a:ea typeface="Calibri"/>
                <a:cs typeface="Calibri"/>
                <a:sym typeface="Calibri"/>
              </a:rPr>
              <a:t>Y la mejor forma de refrescar ideas es este tipo de resumen ejecutivo</a:t>
            </a:r>
            <a:endParaRPr b="0" i="0" sz="2000" u="none" cap="none" strike="noStrike">
              <a:solidFill>
                <a:schemeClr val="lt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ortfolio">
  <p:cSld name="Portfolio">
    <p:spTree>
      <p:nvGrpSpPr>
        <p:cNvPr id="353" name="Shape 353"/>
        <p:cNvGrpSpPr/>
        <p:nvPr/>
      </p:nvGrpSpPr>
      <p:grpSpPr>
        <a:xfrm>
          <a:off x="0" y="0"/>
          <a:ext cx="0" cy="0"/>
          <a:chOff x="0" y="0"/>
          <a:chExt cx="0" cy="0"/>
        </a:xfrm>
      </p:grpSpPr>
      <p:pic>
        <p:nvPicPr>
          <p:cNvPr id="354" name="Google Shape;354;p34"/>
          <p:cNvPicPr preferRelativeResize="0"/>
          <p:nvPr/>
        </p:nvPicPr>
        <p:blipFill>
          <a:blip r:embed="rId2">
            <a:alphaModFix/>
          </a:blip>
          <a:stretch>
            <a:fillRect/>
          </a:stretch>
        </p:blipFill>
        <p:spPr>
          <a:xfrm>
            <a:off x="0" y="594000"/>
            <a:ext cx="7876308" cy="4653059"/>
          </a:xfrm>
          <a:prstGeom prst="rect">
            <a:avLst/>
          </a:prstGeom>
          <a:noFill/>
          <a:ln>
            <a:noFill/>
          </a:ln>
        </p:spPr>
      </p:pic>
      <p:sp>
        <p:nvSpPr>
          <p:cNvPr id="355" name="Google Shape;355;p34"/>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56" name="Google Shape;356;p34"/>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357" name="Google Shape;357;p34"/>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58" name="Google Shape;358;p34"/>
          <p:cNvSpPr/>
          <p:nvPr/>
        </p:nvSpPr>
        <p:spPr>
          <a:xfrm>
            <a:off x="4644008" y="1761624"/>
            <a:ext cx="3900488" cy="1706797"/>
          </a:xfrm>
          <a:prstGeom prst="rect">
            <a:avLst/>
          </a:prstGeom>
          <a:solidFill>
            <a:srgbClr val="F9F9F9"/>
          </a:solidFill>
          <a:ln>
            <a:noFill/>
          </a:ln>
        </p:spPr>
        <p:txBody>
          <a:bodyPr anchorCtr="0" anchor="t" bIns="108000" lIns="144000" spcFirstLastPara="1" rIns="144000" wrap="square" tIns="108000">
            <a:noAutofit/>
          </a:bodyPr>
          <a:lstStyle/>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Centra el tiro aquí. Más texto es más distracción. Si el portfolio es bueno se enseña sólo. </a:t>
            </a:r>
            <a:endParaRPr/>
          </a:p>
          <a:p>
            <a:pPr indent="0" lvl="0" marL="0" marR="0" rtl="0" algn="l">
              <a:lnSpc>
                <a:spcPct val="100000"/>
              </a:lnSpc>
              <a:spcBef>
                <a:spcPts val="0"/>
              </a:spcBef>
              <a:spcAft>
                <a:spcPts val="0"/>
              </a:spcAft>
              <a:buClr>
                <a:schemeClr val="dk1"/>
              </a:buClr>
              <a:buFont typeface="Calibri"/>
              <a:buNone/>
            </a:pPr>
            <a:r>
              <a:t/>
            </a:r>
            <a:endParaRPr b="0" i="0" sz="1600" u="none" cap="none" strike="noStrike">
              <a:solidFill>
                <a:srgbClr val="0C0C0C"/>
              </a:solidFill>
              <a:latin typeface="Calibri"/>
              <a:ea typeface="Calibri"/>
              <a:cs typeface="Calibri"/>
              <a:sym typeface="Calibri"/>
            </a:endParaRPr>
          </a:p>
          <a:p>
            <a:pPr indent="0" lvl="0" marL="0" marR="0" rtl="0" algn="l">
              <a:lnSpc>
                <a:spcPct val="100000"/>
              </a:lnSpc>
              <a:spcBef>
                <a:spcPts val="0"/>
              </a:spcBef>
              <a:spcAft>
                <a:spcPts val="0"/>
              </a:spcAft>
              <a:buClr>
                <a:srgbClr val="0C0C0C"/>
              </a:buClr>
              <a:buFont typeface="Calibri"/>
              <a:buNone/>
            </a:pPr>
            <a:r>
              <a:rPr b="0" i="0" lang="es" sz="1600" u="none" cap="none" strike="noStrike">
                <a:solidFill>
                  <a:srgbClr val="0C0C0C"/>
                </a:solidFill>
                <a:latin typeface="Calibri"/>
                <a:ea typeface="Calibri"/>
                <a:cs typeface="Calibri"/>
                <a:sym typeface="Calibri"/>
              </a:rPr>
              <a:t>Habla de lo que te hace distinto. Sé ejecutivo en lo que escribas. Nadie se va a leer un párrafo de cinco o seis líneas por muy bien que escribas</a:t>
            </a:r>
            <a:endParaRPr b="0" i="0" sz="1600" u="none" cap="none" strike="noStrike">
              <a:solidFill>
                <a:srgbClr val="0C0C0C"/>
              </a:solidFill>
              <a:latin typeface="Calibri"/>
              <a:ea typeface="Calibri"/>
              <a:cs typeface="Calibri"/>
              <a:sym typeface="Calibri"/>
            </a:endParaRPr>
          </a:p>
        </p:txBody>
      </p:sp>
      <p:sp>
        <p:nvSpPr>
          <p:cNvPr id="359" name="Google Shape;359;p34"/>
          <p:cNvSpPr/>
          <p:nvPr/>
        </p:nvSpPr>
        <p:spPr>
          <a:xfrm>
            <a:off x="4644008" y="1437624"/>
            <a:ext cx="3900488"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Nombre de lo que enseñas</a:t>
            </a:r>
            <a:endParaRPr b="0" i="0" sz="1600" u="none" cap="none" strike="noStrike">
              <a:solidFill>
                <a:schemeClr val="lt1"/>
              </a:solidFill>
              <a:latin typeface="Calibri"/>
              <a:ea typeface="Calibri"/>
              <a:cs typeface="Calibri"/>
              <a:sym typeface="Calibri"/>
            </a:endParaRPr>
          </a:p>
        </p:txBody>
      </p:sp>
      <p:sp>
        <p:nvSpPr>
          <p:cNvPr id="360" name="Google Shape;360;p34"/>
          <p:cNvSpPr/>
          <p:nvPr/>
        </p:nvSpPr>
        <p:spPr>
          <a:xfrm>
            <a:off x="4644008" y="3468421"/>
            <a:ext cx="3900488" cy="486054"/>
          </a:xfrm>
          <a:prstGeom prst="rect">
            <a:avLst/>
          </a:prstGeom>
          <a:solidFill>
            <a:srgbClr val="F2F2F2"/>
          </a:solidFill>
          <a:ln>
            <a:noFill/>
          </a:ln>
        </p:spPr>
        <p:txBody>
          <a:bodyPr anchorCtr="0" anchor="t" bIns="108000" lIns="144000" spcFirstLastPara="1" rIns="144000" wrap="square" tIns="108000">
            <a:noAutofit/>
          </a:bodyPr>
          <a:lstStyle/>
          <a:p>
            <a:pPr indent="0" lvl="1" marL="0" marR="0" rtl="0" algn="ctr">
              <a:lnSpc>
                <a:spcPct val="150000"/>
              </a:lnSpc>
              <a:spcBef>
                <a:spcPts val="0"/>
              </a:spcBef>
              <a:spcAft>
                <a:spcPts val="0"/>
              </a:spcAft>
              <a:buClr>
                <a:srgbClr val="FFFFFF"/>
              </a:buClr>
              <a:buFont typeface="Calibri"/>
              <a:buNone/>
            </a:pPr>
            <a:r>
              <a:rPr b="0" i="0" lang="es" sz="1200" u="sng" cap="none" strike="noStrike">
                <a:solidFill>
                  <a:schemeClr val="hlink"/>
                </a:solidFill>
                <a:latin typeface="Calibri"/>
                <a:ea typeface="Calibri"/>
                <a:cs typeface="Calibri"/>
                <a:sym typeface="Calibri"/>
                <a:hlinkClick r:id="rId4"/>
              </a:rPr>
              <a:t>http://responsive.is/bigdataspain.org/2012</a:t>
            </a:r>
            <a:endParaRPr b="0" i="0" sz="1200" u="none" cap="none" strike="noStrike">
              <a:solidFill>
                <a:srgbClr val="FFFFFF"/>
              </a:solidFill>
              <a:latin typeface="Calibri"/>
              <a:ea typeface="Calibri"/>
              <a:cs typeface="Calibri"/>
              <a:sym typeface="Calibri"/>
            </a:endParaRPr>
          </a:p>
        </p:txBody>
      </p:sp>
      <p:sp>
        <p:nvSpPr>
          <p:cNvPr id="361" name="Google Shape;361;p34"/>
          <p:cNvSpPr/>
          <p:nvPr/>
        </p:nvSpPr>
        <p:spPr>
          <a:xfrm>
            <a:off x="9324528" y="701999"/>
            <a:ext cx="3312368" cy="1979974"/>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Prepara estas imágenes con cuidado. No vale cualquier cosa</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No distorsiones imágenes. Hemos visto cosas terribles que no ayudan. Esto es un portfolio y se trata de que lo que enseñes luzca y brille.</a:t>
            </a:r>
            <a:endParaRPr/>
          </a:p>
          <a:p>
            <a:pPr indent="-171450" lvl="0" marL="171450" marR="0" rtl="0" algn="l">
              <a:lnSpc>
                <a:spcPct val="110000"/>
              </a:lnSpc>
              <a:spcBef>
                <a:spcPts val="0"/>
              </a:spcBef>
              <a:spcAft>
                <a:spcPts val="0"/>
              </a:spcAft>
              <a:buClr>
                <a:srgbClr val="0C0C0C"/>
              </a:buClr>
              <a:buSzPts val="1080"/>
              <a:buFont typeface="Calibri"/>
              <a:buChar char="•"/>
            </a:pPr>
            <a:r>
              <a:rPr b="0" i="0" lang="es" sz="1200" u="none" cap="none" strike="noStrike">
                <a:solidFill>
                  <a:srgbClr val="0C0C0C"/>
                </a:solidFill>
                <a:latin typeface="Calibri"/>
                <a:ea typeface="Calibri"/>
                <a:cs typeface="Calibri"/>
                <a:sym typeface="Calibri"/>
              </a:rPr>
              <a:t>En la medida de lo posible muestra el dispositivo para el cual se trabajó. Esto hace que todo lo que se muestre se aproxime a lo real mucho más que un diseño plano.</a:t>
            </a:r>
            <a:endParaRPr/>
          </a:p>
        </p:txBody>
      </p:sp>
      <p:sp>
        <p:nvSpPr>
          <p:cNvPr id="362" name="Google Shape;362;p34"/>
          <p:cNvSpPr/>
          <p:nvPr/>
        </p:nvSpPr>
        <p:spPr>
          <a:xfrm>
            <a:off x="0" y="-1"/>
            <a:ext cx="9144000" cy="594000"/>
          </a:xfrm>
          <a:prstGeom prst="rect">
            <a:avLst/>
          </a:prstGeom>
          <a:solidFill>
            <a:schemeClr val="lt1"/>
          </a:solidFill>
          <a:ln>
            <a:noFill/>
          </a:ln>
        </p:spPr>
        <p:txBody>
          <a:bodyPr anchorCtr="0" anchor="ctr" bIns="45700" lIns="64800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El portfolio se deja mejor para los anexos</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neros">
  <p:cSld name="Dineros">
    <p:spTree>
      <p:nvGrpSpPr>
        <p:cNvPr id="363" name="Shape 363"/>
        <p:cNvGrpSpPr/>
        <p:nvPr/>
      </p:nvGrpSpPr>
      <p:grpSpPr>
        <a:xfrm>
          <a:off x="0" y="0"/>
          <a:ext cx="0" cy="0"/>
          <a:chOff x="0" y="0"/>
          <a:chExt cx="0" cy="0"/>
        </a:xfrm>
      </p:grpSpPr>
      <p:sp>
        <p:nvSpPr>
          <p:cNvPr id="364" name="Google Shape;364;p35"/>
          <p:cNvSpPr txBox="1"/>
          <p:nvPr/>
        </p:nvSpPr>
        <p:spPr>
          <a:xfrm>
            <a:off x="0" y="4785997"/>
            <a:ext cx="7452320" cy="357504"/>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b="0" i="0" lang="es" sz="1200" u="none" cap="none" strike="noStrike">
                <a:solidFill>
                  <a:srgbClr val="888888"/>
                </a:solidFill>
                <a:latin typeface="Calibri"/>
                <a:ea typeface="Calibri"/>
                <a:cs typeface="Calibri"/>
                <a:sym typeface="Calibri"/>
              </a:rPr>
              <a:t>La importancia de un buen título en presentaciones</a:t>
            </a:r>
            <a:endParaRPr b="0" i="0" sz="1200" u="none" cap="none" strike="noStrike">
              <a:solidFill>
                <a:srgbClr val="888888"/>
              </a:solidFill>
              <a:latin typeface="Calibri"/>
              <a:ea typeface="Calibri"/>
              <a:cs typeface="Calibri"/>
              <a:sym typeface="Calibri"/>
            </a:endParaRPr>
          </a:p>
        </p:txBody>
      </p:sp>
      <p:pic>
        <p:nvPicPr>
          <p:cNvPr id="365" name="Google Shape;365;p35"/>
          <p:cNvPicPr preferRelativeResize="0"/>
          <p:nvPr/>
        </p:nvPicPr>
        <p:blipFill>
          <a:blip r:embed="rId2">
            <a:alphaModFix/>
          </a:blip>
          <a:stretch>
            <a:fillRect/>
          </a:stretch>
        </p:blipFill>
        <p:spPr>
          <a:xfrm>
            <a:off x="7956376" y="4870832"/>
            <a:ext cx="722442" cy="187835"/>
          </a:xfrm>
          <a:prstGeom prst="rect">
            <a:avLst/>
          </a:prstGeom>
          <a:noFill/>
          <a:ln>
            <a:noFill/>
          </a:ln>
        </p:spPr>
      </p:pic>
      <p:sp>
        <p:nvSpPr>
          <p:cNvPr id="366" name="Google Shape;366;p35"/>
          <p:cNvSpPr/>
          <p:nvPr/>
        </p:nvSpPr>
        <p:spPr>
          <a:xfrm flipH="1">
            <a:off x="752995" y="3207686"/>
            <a:ext cx="7491412" cy="1308280"/>
          </a:xfrm>
          <a:prstGeom prst="rect">
            <a:avLst/>
          </a:prstGeom>
          <a:noFill/>
          <a:ln>
            <a:noFill/>
          </a:ln>
        </p:spPr>
        <p:txBody>
          <a:bodyPr anchorCtr="0" anchor="ctr" bIns="45700" lIns="180000" spcFirstLastPara="1" rIns="180000" wrap="square" tIns="45700">
            <a:noAutofit/>
          </a:bodyPr>
          <a:lstStyle/>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 </a:t>
            </a:r>
            <a:r>
              <a:rPr b="1" i="0" lang="es" sz="1100" u="none" cap="none" strike="noStrike">
                <a:solidFill>
                  <a:srgbClr val="7F7F7F"/>
                </a:solidFill>
                <a:latin typeface="Calibri"/>
                <a:ea typeface="Calibri"/>
                <a:cs typeface="Calibri"/>
                <a:sym typeface="Calibri"/>
              </a:rPr>
              <a:t>La facturación se realizará de la siguiente forma</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20% a la aceptación de la propuesta. 20% a la finalización y aceptación de cada uno de los 4 sprints en los que está dividido el proyecto quedando la forma de pago establecida en 60 días.</a:t>
            </a:r>
            <a:endParaRPr/>
          </a:p>
          <a:p>
            <a:pPr indent="0" lvl="0" marL="0" marR="0" rtl="0" algn="l">
              <a:lnSpc>
                <a:spcPct val="100000"/>
              </a:lnSpc>
              <a:spcBef>
                <a:spcPts val="0"/>
              </a:spcBef>
              <a:spcAft>
                <a:spcPts val="0"/>
              </a:spcAft>
              <a:buClr>
                <a:schemeClr val="dk1"/>
              </a:buClr>
              <a:buFont typeface="Calibri"/>
              <a:buNone/>
            </a:pPr>
            <a:r>
              <a:t/>
            </a:r>
            <a:endParaRPr b="0" i="0" sz="1100" u="none" cap="none" strike="noStrike">
              <a:solidFill>
                <a:srgbClr val="7F7F7F"/>
              </a:solidFill>
              <a:latin typeface="Calibri"/>
              <a:ea typeface="Calibri"/>
              <a:cs typeface="Calibri"/>
              <a:sym typeface="Calibri"/>
            </a:endParaRPr>
          </a:p>
          <a:p>
            <a:pPr indent="0" lvl="0" marL="0" marR="0" rtl="0" algn="l">
              <a:lnSpc>
                <a:spcPct val="100000"/>
              </a:lnSpc>
              <a:spcBef>
                <a:spcPts val="0"/>
              </a:spcBef>
              <a:spcAft>
                <a:spcPts val="0"/>
              </a:spcAft>
              <a:buClr>
                <a:srgbClr val="7F7F7F"/>
              </a:buClr>
              <a:buFont typeface="Calibri"/>
              <a:buNone/>
            </a:pPr>
            <a:r>
              <a:rPr b="1" i="0" lang="es" sz="1100" u="none" cap="none" strike="noStrike">
                <a:solidFill>
                  <a:srgbClr val="7F7F7F"/>
                </a:solidFill>
                <a:latin typeface="Calibri"/>
                <a:ea typeface="Calibri"/>
                <a:cs typeface="Calibri"/>
                <a:sym typeface="Calibri"/>
              </a:rPr>
              <a:t>Información de pago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Paradigma Tecnológico S.L.</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0081 0235 70 0014296211 </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Banco Sabadell Atlántico</a:t>
            </a:r>
            <a:endParaRPr/>
          </a:p>
          <a:p>
            <a:pPr indent="0" lvl="0" marL="0" marR="0" rtl="0" algn="l">
              <a:lnSpc>
                <a:spcPct val="100000"/>
              </a:lnSpc>
              <a:spcBef>
                <a:spcPts val="0"/>
              </a:spcBef>
              <a:spcAft>
                <a:spcPts val="0"/>
              </a:spcAft>
              <a:buClr>
                <a:srgbClr val="7F7F7F"/>
              </a:buClr>
              <a:buFont typeface="Calibri"/>
              <a:buNone/>
            </a:pPr>
            <a:r>
              <a:rPr b="0" i="0" lang="es" sz="1100" u="none" cap="none" strike="noStrike">
                <a:solidFill>
                  <a:srgbClr val="7F7F7F"/>
                </a:solidFill>
                <a:latin typeface="Calibri"/>
                <a:ea typeface="Calibri"/>
                <a:cs typeface="Calibri"/>
                <a:sym typeface="Calibri"/>
              </a:rPr>
              <a:t>28912 Leganés (Madrid)</a:t>
            </a:r>
            <a:endParaRPr b="0" i="0" sz="1100" u="none" cap="none" strike="noStrike">
              <a:solidFill>
                <a:srgbClr val="7F7F7F"/>
              </a:solidFill>
              <a:latin typeface="Calibri"/>
              <a:ea typeface="Calibri"/>
              <a:cs typeface="Calibri"/>
              <a:sym typeface="Calibri"/>
            </a:endParaRPr>
          </a:p>
        </p:txBody>
      </p:sp>
      <p:cxnSp>
        <p:nvCxnSpPr>
          <p:cNvPr id="367" name="Google Shape;367;p35"/>
          <p:cNvCxnSpPr/>
          <p:nvPr/>
        </p:nvCxnSpPr>
        <p:spPr>
          <a:xfrm>
            <a:off x="0" y="4785996"/>
            <a:ext cx="9144000" cy="1"/>
          </a:xfrm>
          <a:prstGeom prst="straightConnector1">
            <a:avLst/>
          </a:prstGeom>
          <a:noFill/>
          <a:ln cap="flat" cmpd="sng" w="9525">
            <a:solidFill>
              <a:srgbClr val="D8D8D8"/>
            </a:solidFill>
            <a:prstDash val="solid"/>
            <a:round/>
            <a:headEnd len="sm" w="sm" type="none"/>
            <a:tailEnd len="sm" w="sm" type="none"/>
          </a:ln>
        </p:spPr>
      </p:cxnSp>
      <p:sp>
        <p:nvSpPr>
          <p:cNvPr id="368" name="Google Shape;368;p35"/>
          <p:cNvSpPr/>
          <p:nvPr/>
        </p:nvSpPr>
        <p:spPr>
          <a:xfrm>
            <a:off x="777847" y="1178569"/>
            <a:ext cx="7466559" cy="324000"/>
          </a:xfrm>
          <a:prstGeom prst="rect">
            <a:avLst/>
          </a:prstGeom>
          <a:solidFill>
            <a:srgbClr val="00C4DE"/>
          </a:solidFill>
          <a:ln>
            <a:noFill/>
          </a:ln>
        </p:spPr>
        <p:txBody>
          <a:bodyPr anchorCtr="0" anchor="ctr" bIns="180000" lIns="180000" spcFirstLastPara="1" rIns="180000" wrap="square" tIns="180000">
            <a:noAutofit/>
          </a:bodyPr>
          <a:lstStyle/>
          <a:p>
            <a:pPr indent="0" lvl="0" marL="0" marR="0" rtl="0" algn="l">
              <a:spcBef>
                <a:spcPts val="0"/>
              </a:spcBef>
              <a:spcAft>
                <a:spcPts val="0"/>
              </a:spcAft>
              <a:buNone/>
            </a:pPr>
            <a:r>
              <a:rPr b="0" i="0" lang="es" sz="1600" u="none" cap="none" strike="noStrike">
                <a:solidFill>
                  <a:schemeClr val="lt1"/>
                </a:solidFill>
                <a:latin typeface="Calibri"/>
                <a:ea typeface="Calibri"/>
                <a:cs typeface="Calibri"/>
                <a:sym typeface="Calibri"/>
              </a:rPr>
              <a:t>Mejora de este asunto concreto para aquella empresa</a:t>
            </a:r>
            <a:endParaRPr b="0" i="0" sz="1600" u="none" cap="none" strike="noStrike">
              <a:solidFill>
                <a:schemeClr val="lt1"/>
              </a:solidFill>
              <a:latin typeface="Calibri"/>
              <a:ea typeface="Calibri"/>
              <a:cs typeface="Calibri"/>
              <a:sym typeface="Calibri"/>
            </a:endParaRPr>
          </a:p>
        </p:txBody>
      </p:sp>
      <p:sp>
        <p:nvSpPr>
          <p:cNvPr id="369" name="Google Shape;369;p35"/>
          <p:cNvSpPr/>
          <p:nvPr/>
        </p:nvSpPr>
        <p:spPr>
          <a:xfrm>
            <a:off x="777847" y="1501856"/>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Lo que vale esto</a:t>
            </a:r>
            <a:endParaRPr b="0" i="0" sz="1600" u="none" cap="none" strike="noStrike">
              <a:solidFill>
                <a:srgbClr val="7F7F7F"/>
              </a:solidFill>
              <a:latin typeface="Calibri"/>
              <a:ea typeface="Calibri"/>
              <a:cs typeface="Calibri"/>
              <a:sym typeface="Calibri"/>
            </a:endParaRPr>
          </a:p>
        </p:txBody>
      </p:sp>
      <p:sp>
        <p:nvSpPr>
          <p:cNvPr id="370" name="Google Shape;370;p35"/>
          <p:cNvSpPr/>
          <p:nvPr/>
        </p:nvSpPr>
        <p:spPr>
          <a:xfrm>
            <a:off x="777847" y="2313183"/>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Descuento porque tú lo vales (20%)</a:t>
            </a:r>
            <a:endParaRPr b="0" i="1" sz="1600" u="none" cap="none" strike="noStrike">
              <a:solidFill>
                <a:srgbClr val="7F7F7F"/>
              </a:solidFill>
              <a:latin typeface="Calibri"/>
              <a:ea typeface="Calibri"/>
              <a:cs typeface="Calibri"/>
              <a:sym typeface="Calibri"/>
            </a:endParaRPr>
          </a:p>
        </p:txBody>
      </p:sp>
      <p:sp>
        <p:nvSpPr>
          <p:cNvPr id="371" name="Google Shape;371;p35"/>
          <p:cNvSpPr/>
          <p:nvPr/>
        </p:nvSpPr>
        <p:spPr>
          <a:xfrm>
            <a:off x="5483197" y="1501856"/>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78.335 €</a:t>
            </a:r>
            <a:endParaRPr b="0" i="0" sz="1600" u="none" cap="none" strike="noStrike">
              <a:solidFill>
                <a:srgbClr val="0C0C0C"/>
              </a:solidFill>
              <a:latin typeface="Calibri"/>
              <a:ea typeface="Calibri"/>
              <a:cs typeface="Calibri"/>
              <a:sym typeface="Calibri"/>
            </a:endParaRPr>
          </a:p>
        </p:txBody>
      </p:sp>
      <p:sp>
        <p:nvSpPr>
          <p:cNvPr id="372" name="Google Shape;372;p35"/>
          <p:cNvSpPr/>
          <p:nvPr/>
        </p:nvSpPr>
        <p:spPr>
          <a:xfrm>
            <a:off x="5483197" y="2313183"/>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3.154 €</a:t>
            </a:r>
            <a:endParaRPr b="0" i="0" sz="1600" u="none" cap="none" strike="noStrike">
              <a:solidFill>
                <a:srgbClr val="0C0C0C"/>
              </a:solidFill>
              <a:latin typeface="Calibri"/>
              <a:ea typeface="Calibri"/>
              <a:cs typeface="Calibri"/>
              <a:sym typeface="Calibri"/>
            </a:endParaRPr>
          </a:p>
        </p:txBody>
      </p:sp>
      <p:sp>
        <p:nvSpPr>
          <p:cNvPr id="373" name="Google Shape;373;p35"/>
          <p:cNvSpPr/>
          <p:nvPr/>
        </p:nvSpPr>
        <p:spPr>
          <a:xfrm>
            <a:off x="777847" y="2717852"/>
            <a:ext cx="4730258" cy="405000"/>
          </a:xfrm>
          <a:prstGeom prst="rect">
            <a:avLst/>
          </a:prstGeom>
          <a:solidFill>
            <a:srgbClr val="D8D8D8"/>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1" lang="es" sz="1600" u="none" cap="none" strike="noStrike">
                <a:solidFill>
                  <a:srgbClr val="7F7F7F"/>
                </a:solidFill>
                <a:latin typeface="Calibri"/>
                <a:ea typeface="Calibri"/>
                <a:cs typeface="Calibri"/>
                <a:sym typeface="Calibri"/>
              </a:rPr>
              <a:t>Total sin IVA (20%)</a:t>
            </a:r>
            <a:endParaRPr b="0" i="1" sz="1600" u="none" cap="none" strike="noStrike">
              <a:solidFill>
                <a:srgbClr val="7F7F7F"/>
              </a:solidFill>
              <a:latin typeface="Calibri"/>
              <a:ea typeface="Calibri"/>
              <a:cs typeface="Calibri"/>
              <a:sym typeface="Calibri"/>
            </a:endParaRPr>
          </a:p>
        </p:txBody>
      </p:sp>
      <p:sp>
        <p:nvSpPr>
          <p:cNvPr id="374" name="Google Shape;374;p35"/>
          <p:cNvSpPr/>
          <p:nvPr/>
        </p:nvSpPr>
        <p:spPr>
          <a:xfrm>
            <a:off x="5483197" y="2717852"/>
            <a:ext cx="2761209" cy="405000"/>
          </a:xfrm>
          <a:prstGeom prst="rect">
            <a:avLst/>
          </a:prstGeom>
          <a:solidFill>
            <a:srgbClr val="D8D8D8"/>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78.468 €</a:t>
            </a:r>
            <a:endParaRPr/>
          </a:p>
        </p:txBody>
      </p:sp>
      <p:sp>
        <p:nvSpPr>
          <p:cNvPr id="375" name="Google Shape;375;p35"/>
          <p:cNvSpPr/>
          <p:nvPr/>
        </p:nvSpPr>
        <p:spPr>
          <a:xfrm>
            <a:off x="777847" y="1909050"/>
            <a:ext cx="4730258" cy="405000"/>
          </a:xfrm>
          <a:prstGeom prst="rect">
            <a:avLst/>
          </a:prstGeom>
          <a:solidFill>
            <a:srgbClr val="F2F2F2"/>
          </a:solidFill>
          <a:ln>
            <a:noFill/>
          </a:ln>
        </p:spPr>
        <p:txBody>
          <a:bodyPr anchorCtr="0" anchor="t" bIns="45700" lIns="180000" spcFirstLastPara="1" rIns="180000" wrap="square" tIns="180000">
            <a:noAutofit/>
          </a:bodyPr>
          <a:lstStyle/>
          <a:p>
            <a:pPr indent="0" lvl="0" marL="0" marR="0" rtl="0" algn="r">
              <a:spcBef>
                <a:spcPts val="0"/>
              </a:spcBef>
              <a:spcAft>
                <a:spcPts val="0"/>
              </a:spcAft>
              <a:buNone/>
            </a:pPr>
            <a:r>
              <a:rPr b="0" i="0" lang="es" sz="1600" u="none" cap="none" strike="noStrike">
                <a:solidFill>
                  <a:srgbClr val="7F7F7F"/>
                </a:solidFill>
                <a:latin typeface="Calibri"/>
                <a:ea typeface="Calibri"/>
                <a:cs typeface="Calibri"/>
                <a:sym typeface="Calibri"/>
              </a:rPr>
              <a:t>Mantenimiento y demás cosas</a:t>
            </a:r>
            <a:endParaRPr b="0" i="0" sz="1600" u="none" cap="none" strike="noStrike">
              <a:solidFill>
                <a:srgbClr val="7F7F7F"/>
              </a:solidFill>
              <a:latin typeface="Calibri"/>
              <a:ea typeface="Calibri"/>
              <a:cs typeface="Calibri"/>
              <a:sym typeface="Calibri"/>
            </a:endParaRPr>
          </a:p>
        </p:txBody>
      </p:sp>
      <p:sp>
        <p:nvSpPr>
          <p:cNvPr id="376" name="Google Shape;376;p35"/>
          <p:cNvSpPr/>
          <p:nvPr/>
        </p:nvSpPr>
        <p:spPr>
          <a:xfrm>
            <a:off x="5483197" y="1909050"/>
            <a:ext cx="2761209" cy="405000"/>
          </a:xfrm>
          <a:prstGeom prst="rect">
            <a:avLst/>
          </a:prstGeom>
          <a:solidFill>
            <a:srgbClr val="F2F2F2"/>
          </a:solidFill>
          <a:ln>
            <a:noFill/>
          </a:ln>
        </p:spPr>
        <p:txBody>
          <a:bodyPr anchorCtr="0" anchor="t" bIns="45700" lIns="180000" spcFirstLastPara="1" rIns="1008000" wrap="square" tIns="180000">
            <a:noAutofit/>
          </a:bodyPr>
          <a:lstStyle/>
          <a:p>
            <a:pPr indent="0" lvl="0" marL="0" marR="0" rtl="0" algn="r">
              <a:spcBef>
                <a:spcPts val="0"/>
              </a:spcBef>
              <a:spcAft>
                <a:spcPts val="0"/>
              </a:spcAft>
              <a:buNone/>
            </a:pPr>
            <a:r>
              <a:rPr b="0" i="0" lang="es" sz="1600" u="none" cap="none" strike="noStrike">
                <a:solidFill>
                  <a:srgbClr val="0C0C0C"/>
                </a:solidFill>
                <a:latin typeface="Calibri"/>
                <a:ea typeface="Calibri"/>
                <a:cs typeface="Calibri"/>
                <a:sym typeface="Calibri"/>
              </a:rPr>
              <a:t>14.335 €</a:t>
            </a:r>
            <a:endParaRPr b="0" i="0" sz="1600" u="none" cap="none" strike="noStrike">
              <a:solidFill>
                <a:srgbClr val="0C0C0C"/>
              </a:solidFill>
              <a:latin typeface="Calibri"/>
              <a:ea typeface="Calibri"/>
              <a:cs typeface="Calibri"/>
              <a:sym typeface="Calibri"/>
            </a:endParaRPr>
          </a:p>
        </p:txBody>
      </p:sp>
      <p:sp>
        <p:nvSpPr>
          <p:cNvPr id="377" name="Google Shape;377;p35"/>
          <p:cNvSpPr/>
          <p:nvPr/>
        </p:nvSpPr>
        <p:spPr>
          <a:xfrm>
            <a:off x="642938" y="-1"/>
            <a:ext cx="7858125"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b="0" i="0" lang="es" sz="2400" u="none" cap="none" strike="noStrike">
                <a:solidFill>
                  <a:srgbClr val="0C0C0C"/>
                </a:solidFill>
                <a:latin typeface="Calibri"/>
                <a:ea typeface="Calibri"/>
                <a:cs typeface="Calibri"/>
                <a:sym typeface="Calibri"/>
              </a:rPr>
              <a:t>9  Ahora hablemos de pasta</a:t>
            </a:r>
            <a:endParaRPr b="0" i="0" sz="1800" u="none" cap="none" strike="noStrike">
              <a:solidFill>
                <a:srgbClr val="0C0C0C"/>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 blanco">
  <p:cSld name="En blanco">
    <p:spTree>
      <p:nvGrpSpPr>
        <p:cNvPr id="378" name="Shape 37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slideLayout" Target="../slideLayouts/slideLayout3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24" Type="http://schemas.openxmlformats.org/officeDocument/2006/relationships/theme" Target="../theme/theme3.xml"/><Relationship Id="rId12" Type="http://schemas.openxmlformats.org/officeDocument/2006/relationships/slideLayout" Target="../slideLayouts/slideLayout23.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1400"/>
              <a:buFont typeface="Calibri"/>
              <a:buNone/>
              <a:defRPr/>
            </a:lvl1pPr>
            <a:lvl2pPr indent="-88900" lvl="1" marL="0" marR="0" rtl="0" algn="l">
              <a:spcBef>
                <a:spcPts val="0"/>
              </a:spcBef>
              <a:spcAft>
                <a:spcPts val="0"/>
              </a:spcAft>
              <a:buSzPts val="1400"/>
              <a:buChar char="○"/>
              <a:defRPr/>
            </a:lvl2pPr>
            <a:lvl3pPr indent="-88900" lvl="2" marL="0" marR="0" rtl="0" algn="l">
              <a:spcBef>
                <a:spcPts val="0"/>
              </a:spcBef>
              <a:spcAft>
                <a:spcPts val="0"/>
              </a:spcAft>
              <a:buSzPts val="1400"/>
              <a:buChar char="■"/>
              <a:defRPr/>
            </a:lvl3pPr>
            <a:lvl4pPr indent="-88900" lvl="3" marL="0" marR="0" rtl="0" algn="l">
              <a:spcBef>
                <a:spcPts val="0"/>
              </a:spcBef>
              <a:spcAft>
                <a:spcPts val="0"/>
              </a:spcAft>
              <a:buSzPts val="1400"/>
              <a:buChar char="●"/>
              <a:defRPr/>
            </a:lvl4pPr>
            <a:lvl5pPr indent="-88900" lvl="4" marL="0" marR="0" rtl="0" algn="l">
              <a:spcBef>
                <a:spcPts val="0"/>
              </a:spcBef>
              <a:spcAft>
                <a:spcPts val="0"/>
              </a:spcAft>
              <a:buSzPts val="1400"/>
              <a:buChar char="○"/>
              <a:defRPr/>
            </a:lvl5pPr>
            <a:lvl6pPr indent="-88900" lvl="5" marL="0" marR="0" rtl="0" algn="l">
              <a:spcBef>
                <a:spcPts val="0"/>
              </a:spcBef>
              <a:spcAft>
                <a:spcPts val="0"/>
              </a:spcAft>
              <a:buSzPts val="1400"/>
              <a:buChar char="■"/>
              <a:defRPr/>
            </a:lvl6pPr>
            <a:lvl7pPr indent="-88900" lvl="6" marL="0" marR="0" rtl="0" algn="l">
              <a:spcBef>
                <a:spcPts val="0"/>
              </a:spcBef>
              <a:spcAft>
                <a:spcPts val="0"/>
              </a:spcAft>
              <a:buSzPts val="1400"/>
              <a:buChar char="●"/>
              <a:defRPr/>
            </a:lvl7pPr>
            <a:lvl8pPr indent="-88900" lvl="7" marL="0" marR="0" rtl="0" algn="l">
              <a:spcBef>
                <a:spcPts val="0"/>
              </a:spcBef>
              <a:spcAft>
                <a:spcPts val="0"/>
              </a:spcAft>
              <a:buSzPts val="1400"/>
              <a:buChar char="○"/>
              <a:defRPr/>
            </a:lvl8pPr>
            <a:lvl9pPr indent="-88900" lvl="8" marL="0" marR="0" rtl="0" algn="l">
              <a:spcBef>
                <a:spcPts val="0"/>
              </a:spcBef>
              <a:spcAft>
                <a:spcPts val="0"/>
              </a:spcAft>
              <a:buSzPts val="1400"/>
              <a:buChar char="■"/>
              <a:defRPr/>
            </a:lvl9pPr>
          </a:lstStyle>
          <a:p/>
        </p:txBody>
      </p:sp>
      <p:sp>
        <p:nvSpPr>
          <p:cNvPr id="52" name="Google Shape;52;p13"/>
          <p:cNvSpPr txBox="1"/>
          <p:nvPr>
            <p:ph idx="1" type="body"/>
          </p:nvPr>
        </p:nvSpPr>
        <p:spPr>
          <a:xfrm>
            <a:off x="628650" y="1369219"/>
            <a:ext cx="7886700" cy="3263503"/>
          </a:xfrm>
          <a:prstGeom prst="rect">
            <a:avLst/>
          </a:prstGeom>
          <a:noFill/>
          <a:ln>
            <a:noFill/>
          </a:ln>
        </p:spPr>
        <p:txBody>
          <a:bodyPr anchorCtr="0" anchor="t" bIns="91425" lIns="91425" spcFirstLastPara="1" rIns="91425" wrap="square" tIns="91425">
            <a:noAutofit/>
          </a:bodyPr>
          <a:lstStyle>
            <a:lvl1pPr indent="-317500" lvl="0" marL="457200" marR="0" rtl="0" algn="l">
              <a:spcBef>
                <a:spcPts val="640"/>
              </a:spcBef>
              <a:spcAft>
                <a:spcPts val="0"/>
              </a:spcAft>
              <a:buClr>
                <a:schemeClr val="dk1"/>
              </a:buClr>
              <a:buSzPts val="1400"/>
              <a:buFont typeface="Calibri"/>
              <a:buChar char="•"/>
              <a:defRPr/>
            </a:lvl1pPr>
            <a:lvl2pPr indent="-317500" lvl="1" marL="914400" marR="0" rtl="0" algn="l">
              <a:spcBef>
                <a:spcPts val="560"/>
              </a:spcBef>
              <a:spcAft>
                <a:spcPts val="0"/>
              </a:spcAft>
              <a:buClr>
                <a:schemeClr val="dk1"/>
              </a:buClr>
              <a:buSzPts val="1400"/>
              <a:buFont typeface="Calibri"/>
              <a:buChar char="–"/>
              <a:defRPr/>
            </a:lvl2pPr>
            <a:lvl3pPr indent="-317500" lvl="2" marL="1371600" marR="0" rtl="0" algn="l">
              <a:spcBef>
                <a:spcPts val="480"/>
              </a:spcBef>
              <a:spcAft>
                <a:spcPts val="0"/>
              </a:spcAft>
              <a:buClr>
                <a:schemeClr val="dk1"/>
              </a:buClr>
              <a:buSzPts val="1400"/>
              <a:buFont typeface="Calibri"/>
              <a:buChar char="•"/>
              <a:defRPr/>
            </a:lvl3pPr>
            <a:lvl4pPr indent="-317500" lvl="3" marL="1828800" marR="0" rtl="0" algn="l">
              <a:spcBef>
                <a:spcPts val="400"/>
              </a:spcBef>
              <a:spcAft>
                <a:spcPts val="0"/>
              </a:spcAft>
              <a:buClr>
                <a:schemeClr val="dk1"/>
              </a:buClr>
              <a:buSzPts val="1400"/>
              <a:buFont typeface="Calibri"/>
              <a:buChar char="–"/>
              <a:defRPr/>
            </a:lvl4pPr>
            <a:lvl5pPr indent="-317500" lvl="4" marL="2286000" marR="0" rtl="0" algn="l">
              <a:spcBef>
                <a:spcPts val="400"/>
              </a:spcBef>
              <a:spcAft>
                <a:spcPts val="0"/>
              </a:spcAft>
              <a:buClr>
                <a:schemeClr val="dk1"/>
              </a:buClr>
              <a:buSzPts val="1400"/>
              <a:buFont typeface="Calibri"/>
              <a:buChar char="»"/>
              <a:defRPr/>
            </a:lvl5pPr>
            <a:lvl6pPr indent="-317500" lvl="5" marL="2743200" marR="0" rtl="0" algn="l">
              <a:spcBef>
                <a:spcPts val="400"/>
              </a:spcBef>
              <a:spcAft>
                <a:spcPts val="0"/>
              </a:spcAft>
              <a:buClr>
                <a:schemeClr val="dk1"/>
              </a:buClr>
              <a:buSzPts val="1400"/>
              <a:buFont typeface="Calibri"/>
              <a:buChar char="•"/>
              <a:defRPr/>
            </a:lvl6pPr>
            <a:lvl7pPr indent="-317500" lvl="6" marL="3200400" marR="0" rtl="0" algn="l">
              <a:spcBef>
                <a:spcPts val="400"/>
              </a:spcBef>
              <a:spcAft>
                <a:spcPts val="0"/>
              </a:spcAft>
              <a:buClr>
                <a:schemeClr val="dk1"/>
              </a:buClr>
              <a:buSzPts val="1400"/>
              <a:buFont typeface="Calibri"/>
              <a:buChar char="•"/>
              <a:defRPr/>
            </a:lvl7pPr>
            <a:lvl8pPr indent="-317500" lvl="7" marL="3657600" marR="0" rtl="0" algn="l">
              <a:spcBef>
                <a:spcPts val="400"/>
              </a:spcBef>
              <a:spcAft>
                <a:spcPts val="0"/>
              </a:spcAft>
              <a:buClr>
                <a:schemeClr val="dk1"/>
              </a:buClr>
              <a:buSzPts val="1400"/>
              <a:buFont typeface="Calibri"/>
              <a:buChar char="•"/>
              <a:defRPr/>
            </a:lvl8pPr>
            <a:lvl9pPr indent="-317500" lvl="8" marL="4114800" marR="0" rtl="0" algn="l">
              <a:spcBef>
                <a:spcPts val="400"/>
              </a:spcBef>
              <a:spcAft>
                <a:spcPts val="0"/>
              </a:spcAft>
              <a:buClr>
                <a:schemeClr val="dk1"/>
              </a:buClr>
              <a:buSzPts val="1400"/>
              <a:buFont typeface="Calibri"/>
              <a:buChar char="•"/>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88900" lvl="0" marL="0" marR="0" rtl="0" algn="l">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88900" lvl="0" marL="0" marR="0" rtl="0" algn="ctr">
              <a:spcBef>
                <a:spcPts val="0"/>
              </a:spcBef>
              <a:spcAft>
                <a:spcPts val="0"/>
              </a:spcAft>
              <a:buSzPts val="1400"/>
              <a:buChar char="●"/>
              <a:defRPr/>
            </a:lvl1pPr>
            <a:lvl2pPr indent="-88900" lvl="1" marL="457200" marR="0" rtl="0" algn="l">
              <a:spcBef>
                <a:spcPts val="0"/>
              </a:spcBef>
              <a:spcAft>
                <a:spcPts val="0"/>
              </a:spcAft>
              <a:buSzPts val="1400"/>
              <a:buChar char="○"/>
              <a:defRPr/>
            </a:lvl2pPr>
            <a:lvl3pPr indent="-88900" lvl="2" marL="914400" marR="0" rtl="0" algn="l">
              <a:spcBef>
                <a:spcPts val="0"/>
              </a:spcBef>
              <a:spcAft>
                <a:spcPts val="0"/>
              </a:spcAft>
              <a:buSzPts val="1400"/>
              <a:buChar char="■"/>
              <a:defRPr/>
            </a:lvl3pPr>
            <a:lvl4pPr indent="-88900" lvl="3" marL="1371600" marR="0" rtl="0" algn="l">
              <a:spcBef>
                <a:spcPts val="0"/>
              </a:spcBef>
              <a:spcAft>
                <a:spcPts val="0"/>
              </a:spcAft>
              <a:buSzPts val="1400"/>
              <a:buChar char="●"/>
              <a:defRPr/>
            </a:lvl4pPr>
            <a:lvl5pPr indent="-88900" lvl="4" marL="1828800" marR="0" rtl="0" algn="l">
              <a:spcBef>
                <a:spcPts val="0"/>
              </a:spcBef>
              <a:spcAft>
                <a:spcPts val="0"/>
              </a:spcAft>
              <a:buSzPts val="1400"/>
              <a:buChar char="○"/>
              <a:defRPr/>
            </a:lvl5pPr>
            <a:lvl6pPr indent="-88900" lvl="5" marL="2286000" marR="0" rtl="0" algn="l">
              <a:spcBef>
                <a:spcPts val="0"/>
              </a:spcBef>
              <a:spcAft>
                <a:spcPts val="0"/>
              </a:spcAft>
              <a:buSzPts val="1400"/>
              <a:buChar char="■"/>
              <a:defRPr/>
            </a:lvl6pPr>
            <a:lvl7pPr indent="-88900" lvl="6" marL="2743200" marR="0" rtl="0" algn="l">
              <a:spcBef>
                <a:spcPts val="0"/>
              </a:spcBef>
              <a:spcAft>
                <a:spcPts val="0"/>
              </a:spcAft>
              <a:buSzPts val="1400"/>
              <a:buChar char="●"/>
              <a:defRPr/>
            </a:lvl7pPr>
            <a:lvl8pPr indent="-88900" lvl="7" marL="3200400" marR="0" rtl="0" algn="l">
              <a:spcBef>
                <a:spcPts val="0"/>
              </a:spcBef>
              <a:spcAft>
                <a:spcPts val="0"/>
              </a:spcAft>
              <a:buSzPts val="1400"/>
              <a:buChar char="○"/>
              <a:defRPr/>
            </a:lvl8pPr>
            <a:lvl9pPr indent="-88900" lvl="8" marL="3657600" marR="0" rtl="0" algn="l">
              <a:spcBef>
                <a:spcPts val="0"/>
              </a:spcBef>
              <a:spcAft>
                <a:spcPts val="0"/>
              </a:spcAft>
              <a:buSzPts val="1400"/>
              <a:buChar char="■"/>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r">
              <a:buNone/>
              <a:defRPr/>
            </a:lvl1pPr>
            <a:lvl2pPr indent="0" lvl="1" marL="0" marR="0" rtl="0" algn="r">
              <a:buNone/>
              <a:defRPr/>
            </a:lvl2pPr>
            <a:lvl3pPr indent="0" lvl="2" marL="0" marR="0" rtl="0" algn="r">
              <a:buNone/>
              <a:defRPr/>
            </a:lvl3pPr>
            <a:lvl4pPr indent="0" lvl="3" marL="0" marR="0" rtl="0" algn="r">
              <a:buNone/>
              <a:defRPr/>
            </a:lvl4pPr>
            <a:lvl5pPr indent="0" lvl="4" marL="0" marR="0" rtl="0" algn="r">
              <a:buNone/>
              <a:defRPr/>
            </a:lvl5pPr>
            <a:lvl6pPr indent="0" lvl="5" marL="0" marR="0" rtl="0" algn="r">
              <a:buNone/>
              <a:defRPr/>
            </a:lvl6pPr>
            <a:lvl7pPr indent="0" lvl="6" marL="0" marR="0" rtl="0" algn="r">
              <a:buNone/>
              <a:defRPr/>
            </a:lvl7pPr>
            <a:lvl8pPr indent="0" lvl="7" marL="0" marR="0" rtl="0" algn="r">
              <a:buNone/>
              <a:defRPr/>
            </a:lvl8pPr>
            <a:lvl9pPr indent="0" lvl="8" marL="0" marR="0" rtl="0" algn="r">
              <a:buNone/>
              <a:defRPr/>
            </a:lvl9pPr>
          </a:lstStyle>
          <a:p>
            <a:pPr indent="-88900" lvl="0" marL="0" rtl="0" algn="r">
              <a:spcBef>
                <a:spcPts val="0"/>
              </a:spcBef>
              <a:spcAft>
                <a:spcPts val="0"/>
              </a:spcAft>
              <a:buSzPts val="1400"/>
              <a:buChar char="●"/>
            </a:pPr>
            <a:r>
              <a:t/>
            </a:r>
            <a:endParaRPr/>
          </a:p>
          <a:p>
            <a:pPr indent="-88900" lvl="1" marL="457200" rtl="0" algn="l">
              <a:spcBef>
                <a:spcPts val="0"/>
              </a:spcBef>
              <a:spcAft>
                <a:spcPts val="0"/>
              </a:spcAft>
              <a:buSzPts val="1400"/>
              <a:buChar char="○"/>
            </a:pPr>
            <a:r>
              <a:t/>
            </a:r>
            <a:endParaRPr/>
          </a:p>
          <a:p>
            <a:pPr indent="-88900" lvl="2" marL="914400" rtl="0" algn="l">
              <a:spcBef>
                <a:spcPts val="0"/>
              </a:spcBef>
              <a:spcAft>
                <a:spcPts val="0"/>
              </a:spcAft>
              <a:buSzPts val="1400"/>
              <a:buChar char="■"/>
            </a:pPr>
            <a:r>
              <a:t/>
            </a:r>
            <a:endParaRPr/>
          </a:p>
          <a:p>
            <a:pPr indent="-88900" lvl="3" marL="1371600" rtl="0" algn="l">
              <a:spcBef>
                <a:spcPts val="0"/>
              </a:spcBef>
              <a:spcAft>
                <a:spcPts val="0"/>
              </a:spcAft>
              <a:buSzPts val="1400"/>
              <a:buChar char="●"/>
            </a:pPr>
            <a:r>
              <a:t/>
            </a:r>
            <a:endParaRPr/>
          </a:p>
          <a:p>
            <a:pPr indent="-88900" lvl="4" marL="1828800" rtl="0" algn="l">
              <a:spcBef>
                <a:spcPts val="0"/>
              </a:spcBef>
              <a:spcAft>
                <a:spcPts val="0"/>
              </a:spcAft>
              <a:buSzPts val="1400"/>
              <a:buChar char="○"/>
            </a:pPr>
            <a:r>
              <a:t/>
            </a:r>
            <a:endParaRPr/>
          </a:p>
          <a:p>
            <a:pPr indent="-88900" lvl="5" marL="2286000" rtl="0" algn="l">
              <a:spcBef>
                <a:spcPts val="0"/>
              </a:spcBef>
              <a:spcAft>
                <a:spcPts val="0"/>
              </a:spcAft>
              <a:buSzPts val="1400"/>
              <a:buChar char="■"/>
            </a:pPr>
            <a:r>
              <a:t/>
            </a:r>
            <a:endParaRPr/>
          </a:p>
          <a:p>
            <a:pPr indent="-88900" lvl="6" marL="2743200" rtl="0" algn="l">
              <a:spcBef>
                <a:spcPts val="0"/>
              </a:spcBef>
              <a:spcAft>
                <a:spcPts val="0"/>
              </a:spcAft>
              <a:buSzPts val="1400"/>
              <a:buChar char="●"/>
            </a:pPr>
            <a:r>
              <a:t/>
            </a:r>
            <a:endParaRPr/>
          </a:p>
          <a:p>
            <a:pPr indent="-88900" lvl="7" marL="3200400" rtl="0" algn="l">
              <a:spcBef>
                <a:spcPts val="0"/>
              </a:spcBef>
              <a:spcAft>
                <a:spcPts val="0"/>
              </a:spcAft>
              <a:buSzPts val="1400"/>
              <a:buChar char="○"/>
            </a:pPr>
            <a:r>
              <a:t/>
            </a:r>
            <a:endParaRPr/>
          </a:p>
          <a:p>
            <a:pPr indent="-88900" lvl="8" marL="3657600" rtl="0" algn="l">
              <a:spcBef>
                <a:spcPts val="0"/>
              </a:spcBef>
              <a:spcAft>
                <a:spcPts val="0"/>
              </a:spcAft>
              <a:buSzPts val="1400"/>
              <a:buChar char="■"/>
            </a:pPr>
            <a:r>
              <a:t/>
            </a:r>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37.png"/><Relationship Id="rId5"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32.png"/><Relationship Id="rId5" Type="http://schemas.openxmlformats.org/officeDocument/2006/relationships/image" Target="../media/image3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xml"/><Relationship Id="rId3" Type="http://schemas.openxmlformats.org/officeDocument/2006/relationships/image" Target="../media/image40.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7.xml"/><Relationship Id="rId3" Type="http://schemas.openxmlformats.org/officeDocument/2006/relationships/image" Target="../media/image16.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29.xml"/><Relationship Id="rId3" Type="http://schemas.openxmlformats.org/officeDocument/2006/relationships/image" Target="../media/image16.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0.xml"/><Relationship Id="rId3" Type="http://schemas.openxmlformats.org/officeDocument/2006/relationships/image" Target="../media/image16.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4.xml"/><Relationship Id="rId3"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7.xml"/><Relationship Id="rId3" Type="http://schemas.openxmlformats.org/officeDocument/2006/relationships/image" Target="../media/image1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3.png"/><Relationship Id="rId5" Type="http://schemas.openxmlformats.org/officeDocument/2006/relationships/image" Target="../media/image21.png"/><Relationship Id="rId6"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37"/>
          <p:cNvSpPr/>
          <p:nvPr/>
        </p:nvSpPr>
        <p:spPr>
          <a:xfrm>
            <a:off x="0" y="465516"/>
            <a:ext cx="9144000" cy="4698450"/>
          </a:xfrm>
          <a:prstGeom prst="rect">
            <a:avLst/>
          </a:prstGeom>
          <a:solidFill>
            <a:srgbClr val="FA4F10"/>
          </a:solidFill>
          <a:ln>
            <a:noFill/>
          </a:ln>
        </p:spPr>
        <p:txBody>
          <a:bodyPr anchorCtr="0" anchor="t" bIns="45700" lIns="91425" spcFirstLastPara="1" rIns="91425" wrap="square" tIns="45700">
            <a:noAutofit/>
          </a:bodyPr>
          <a:lstStyle/>
          <a:p>
            <a:pPr indent="102870" lvl="0" marL="0" marR="0" rtl="0" algn="just">
              <a:lnSpc>
                <a:spcPct val="110000"/>
              </a:lnSpc>
              <a:spcBef>
                <a:spcPts val="0"/>
              </a:spcBef>
              <a:spcAft>
                <a:spcPts val="0"/>
              </a:spcAft>
              <a:buClr>
                <a:schemeClr val="dk1"/>
              </a:buClr>
              <a:buSzPts val="1620"/>
              <a:buFont typeface="Calibri"/>
              <a:buNone/>
            </a:pPr>
            <a:r>
              <a:t/>
            </a:r>
            <a:endParaRPr b="0" i="0" sz="1800" u="none" cap="none" strike="noStrike">
              <a:solidFill>
                <a:srgbClr val="FA4F10"/>
              </a:solidFill>
              <a:latin typeface="Calibri"/>
              <a:ea typeface="Calibri"/>
              <a:cs typeface="Calibri"/>
              <a:sym typeface="Calibri"/>
            </a:endParaRPr>
          </a:p>
        </p:txBody>
      </p:sp>
      <p:sp>
        <p:nvSpPr>
          <p:cNvPr id="384" name="Google Shape;384;p37"/>
          <p:cNvSpPr txBox="1"/>
          <p:nvPr/>
        </p:nvSpPr>
        <p:spPr>
          <a:xfrm>
            <a:off x="1799184" y="3489852"/>
            <a:ext cx="5293200" cy="5771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4400">
                <a:solidFill>
                  <a:schemeClr val="lt1"/>
                </a:solidFill>
                <a:latin typeface="Calibri"/>
                <a:ea typeface="Calibri"/>
                <a:cs typeface="Calibri"/>
                <a:sym typeface="Calibri"/>
              </a:rPr>
              <a:t>Replica Set - Sharding</a:t>
            </a:r>
            <a:endParaRPr b="1" i="0" sz="4400" u="none" cap="none" strike="noStrike">
              <a:solidFill>
                <a:schemeClr val="lt1"/>
              </a:solidFill>
              <a:latin typeface="Calibri"/>
              <a:ea typeface="Calibri"/>
              <a:cs typeface="Calibri"/>
              <a:sym typeface="Calibri"/>
            </a:endParaRPr>
          </a:p>
        </p:txBody>
      </p:sp>
      <p:sp>
        <p:nvSpPr>
          <p:cNvPr id="385" name="Google Shape;385;p37"/>
          <p:cNvSpPr/>
          <p:nvPr/>
        </p:nvSpPr>
        <p:spPr>
          <a:xfrm>
            <a:off x="4788024" y="110513"/>
            <a:ext cx="4176600" cy="24705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A4F10"/>
              </a:buClr>
              <a:buFont typeface="Calibri"/>
              <a:buNone/>
            </a:pPr>
            <a:r>
              <a:rPr lang="es">
                <a:solidFill>
                  <a:srgbClr val="FA4F10"/>
                </a:solidFill>
                <a:latin typeface="Calibri"/>
                <a:ea typeface="Calibri"/>
                <a:cs typeface="Calibri"/>
                <a:sym typeface="Calibri"/>
              </a:rPr>
              <a:t>Formación MongoDB</a:t>
            </a:r>
            <a:endParaRPr b="0" i="1" sz="1400" u="none" cap="none" strike="noStrike">
              <a:solidFill>
                <a:srgbClr val="FA4F10"/>
              </a:solidFill>
              <a:latin typeface="Calibri"/>
              <a:ea typeface="Calibri"/>
              <a:cs typeface="Calibri"/>
              <a:sym typeface="Calibri"/>
            </a:endParaRPr>
          </a:p>
        </p:txBody>
      </p:sp>
      <p:sp>
        <p:nvSpPr>
          <p:cNvPr id="386" name="Google Shape;386;p37"/>
          <p:cNvSpPr txBox="1"/>
          <p:nvPr/>
        </p:nvSpPr>
        <p:spPr>
          <a:xfrm>
            <a:off x="730409" y="3053882"/>
            <a:ext cx="961200" cy="14080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 sz="11600">
                <a:solidFill>
                  <a:srgbClr val="F2F2F2"/>
                </a:solidFill>
                <a:latin typeface="Calibri"/>
                <a:ea typeface="Calibri"/>
                <a:cs typeface="Calibri"/>
                <a:sym typeface="Calibri"/>
              </a:rPr>
              <a:t>8</a:t>
            </a:r>
            <a:endParaRPr b="1" i="0" sz="11600" u="none" cap="none" strike="noStrike">
              <a:solidFill>
                <a:srgbClr val="F2F2F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46"/>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 Oplog y journal</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83" name="Google Shape;483;p46"/>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84" name="Google Shape;484;p4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85" name="Google Shape;485;p4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486" name="Google Shape;486;p4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87" name="Google Shape;487;p4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descr="journaling.png" id="488" name="Google Shape;488;p46"/>
          <p:cNvPicPr preferRelativeResize="0"/>
          <p:nvPr/>
        </p:nvPicPr>
        <p:blipFill>
          <a:blip r:embed="rId4">
            <a:alphaModFix/>
          </a:blip>
          <a:stretch>
            <a:fillRect/>
          </a:stretch>
        </p:blipFill>
        <p:spPr>
          <a:xfrm>
            <a:off x="970075" y="838563"/>
            <a:ext cx="7203939" cy="3874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47"/>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 Oplog y journal</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94" name="Google Shape;494;p47"/>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95" name="Google Shape;495;p4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96" name="Google Shape;496;p4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497" name="Google Shape;497;p4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98" name="Google Shape;498;p4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99" name="Google Shape;499;p47"/>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El Journal de Wired Tiger se llama write-ahead-log. Funciona con un sistema de “checkpoints” por cada transacción. El funcionamiento del journaling es el siguiente:</a:t>
            </a:r>
            <a:endParaRPr sz="1600">
              <a:solidFill>
                <a:srgbClr val="3F3F3F"/>
              </a:solidFill>
              <a:latin typeface="Calibri"/>
              <a:ea typeface="Calibri"/>
              <a:cs typeface="Calibri"/>
              <a:sym typeface="Calibri"/>
            </a:endParaRPr>
          </a:p>
          <a:p>
            <a:pPr indent="-45720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Cuando llega una escritura, se almacena en un buffer en memoria las operaciones. (log-ahead)</a:t>
            </a:r>
            <a:endParaRPr sz="1600">
              <a:solidFill>
                <a:schemeClr val="dk1"/>
              </a:solidFill>
              <a:latin typeface="Calibri"/>
              <a:ea typeface="Calibri"/>
              <a:cs typeface="Calibri"/>
              <a:sym typeface="Calibri"/>
            </a:endParaRPr>
          </a:p>
          <a:p>
            <a:pPr indent="-45720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Cuando el buffer se llena(100 MB), se copia a disco al fichero de journal (si no se llena, WiredTiger se encarga de vaciarlo varias veces por segundo)</a:t>
            </a:r>
            <a:endParaRPr sz="1600">
              <a:solidFill>
                <a:schemeClr val="dk1"/>
              </a:solidFill>
              <a:latin typeface="Calibri"/>
              <a:ea typeface="Calibri"/>
              <a:cs typeface="Calibri"/>
              <a:sym typeface="Calibri"/>
            </a:endParaRPr>
          </a:p>
          <a:p>
            <a:pPr indent="0" lvl="0" marL="0" rtl="0" algn="l">
              <a:spcBef>
                <a:spcPts val="0"/>
              </a:spcBef>
              <a:spcAft>
                <a:spcPts val="0"/>
              </a:spcAft>
              <a:buNone/>
            </a:pPr>
            <a:r>
              <a:rPr lang="es" sz="1600">
                <a:solidFill>
                  <a:schemeClr val="dk1"/>
                </a:solidFill>
                <a:latin typeface="Calibri"/>
                <a:ea typeface="Calibri"/>
                <a:cs typeface="Calibri"/>
                <a:sym typeface="Calibri"/>
              </a:rPr>
              <a:t>Después WiredTiger lleva los cambios a los datafiles bajo las siguientes condiciones:</a:t>
            </a:r>
            <a:endParaRPr sz="1600">
              <a:solidFill>
                <a:schemeClr val="dk1"/>
              </a:solidFill>
              <a:latin typeface="Calibri"/>
              <a:ea typeface="Calibri"/>
              <a:cs typeface="Calibri"/>
              <a:sym typeface="Calibri"/>
            </a:endParaRPr>
          </a:p>
          <a:p>
            <a:pPr indent="-32004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Cuando el journal alcanza un tamaño de 2 GB o cada 60 segundos, lo que suceda antes</a:t>
            </a:r>
            <a:endParaRPr sz="1600">
              <a:solidFill>
                <a:schemeClr val="dk1"/>
              </a:solidFill>
              <a:latin typeface="Calibri"/>
              <a:ea typeface="Calibri"/>
              <a:cs typeface="Calibri"/>
              <a:sym typeface="Calibri"/>
            </a:endParaRPr>
          </a:p>
          <a:p>
            <a:pPr indent="-32004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Como utiliza ficheros de log-ahead de  100 MB, cada vez que un fichero se llena, reserva otro nuevo fichero de 100 MB y sincroniza a disco el anterior</a:t>
            </a:r>
            <a:endParaRPr sz="1600">
              <a:solidFill>
                <a:schemeClr val="dk1"/>
              </a:solidFill>
              <a:latin typeface="Calibri"/>
              <a:ea typeface="Calibri"/>
              <a:cs typeface="Calibri"/>
              <a:sym typeface="Calibri"/>
            </a:endParaRPr>
          </a:p>
          <a:p>
            <a:pPr indent="-32004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Si hay Write Concern a journal, Wired Tiger fuerza la escritura a disco del log-ahead</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48"/>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4 Read Preference y Write Concern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05" name="Google Shape;505;p48"/>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06" name="Google Shape;506;p4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07" name="Google Shape;507;p4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508" name="Google Shape;508;p4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09" name="Google Shape;509;p4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10" name="Google Shape;510;p48"/>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Los datos en un replica set son eventualmente consistentes y nuestra aplicación puede ser más o menos permisiva con la lectura de datos no frescos.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Para ello podemos configurar nuestra aplicación para indicarle sobre que nodos del replica set leer datos (read preference):</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Primary</a:t>
            </a:r>
            <a:r>
              <a:rPr lang="es" sz="1600">
                <a:solidFill>
                  <a:srgbClr val="3F3F3F"/>
                </a:solidFill>
                <a:latin typeface="Calibri"/>
                <a:ea typeface="Calibri"/>
                <a:cs typeface="Calibri"/>
                <a:sym typeface="Calibri"/>
              </a:rPr>
              <a:t> </a:t>
            </a:r>
            <a:r>
              <a:rPr b="1" lang="es" sz="1600">
                <a:solidFill>
                  <a:srgbClr val="3F3F3F"/>
                </a:solidFill>
                <a:latin typeface="Calibri"/>
                <a:ea typeface="Calibri"/>
                <a:cs typeface="Calibri"/>
                <a:sym typeface="Calibri"/>
              </a:rPr>
              <a:t>:</a:t>
            </a:r>
            <a:r>
              <a:rPr lang="es" sz="1600">
                <a:solidFill>
                  <a:srgbClr val="3F3F3F"/>
                </a:solidFill>
                <a:latin typeface="Calibri"/>
                <a:ea typeface="Calibri"/>
                <a:cs typeface="Calibri"/>
                <a:sym typeface="Calibri"/>
              </a:rPr>
              <a:t> (por defecto) Los datos se leen siempre de un nodo primario</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Primary</a:t>
            </a:r>
            <a:r>
              <a:rPr lang="es" sz="1600">
                <a:solidFill>
                  <a:srgbClr val="3F3F3F"/>
                </a:solidFill>
                <a:latin typeface="Calibri"/>
                <a:ea typeface="Calibri"/>
                <a:cs typeface="Calibri"/>
                <a:sym typeface="Calibri"/>
              </a:rPr>
              <a:t> </a:t>
            </a:r>
            <a:r>
              <a:rPr b="1" lang="es" sz="1600">
                <a:solidFill>
                  <a:srgbClr val="3F3F3F"/>
                </a:solidFill>
                <a:latin typeface="Calibri"/>
                <a:ea typeface="Calibri"/>
                <a:cs typeface="Calibri"/>
                <a:sym typeface="Calibri"/>
              </a:rPr>
              <a:t>preferred : </a:t>
            </a:r>
            <a:r>
              <a:rPr lang="es" sz="1600">
                <a:solidFill>
                  <a:srgbClr val="3F3F3F"/>
                </a:solidFill>
                <a:latin typeface="Calibri"/>
                <a:ea typeface="Calibri"/>
                <a:cs typeface="Calibri"/>
                <a:sym typeface="Calibri"/>
              </a:rPr>
              <a:t>Los datos preferentemente serán leídos de un primario, y en caso de no ser alcanzable o disponible, se leerá de un nodo secundario.</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Secondary : </a:t>
            </a:r>
            <a:r>
              <a:rPr lang="es" sz="1600">
                <a:solidFill>
                  <a:srgbClr val="3F3F3F"/>
                </a:solidFill>
                <a:latin typeface="Calibri"/>
                <a:ea typeface="Calibri"/>
                <a:cs typeface="Calibri"/>
                <a:sym typeface="Calibri"/>
              </a:rPr>
              <a:t>Los datos se leen siempre de un nodo secundario</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Secondary</a:t>
            </a:r>
            <a:r>
              <a:rPr lang="es" sz="1600">
                <a:solidFill>
                  <a:srgbClr val="3F3F3F"/>
                </a:solidFill>
                <a:latin typeface="Calibri"/>
                <a:ea typeface="Calibri"/>
                <a:cs typeface="Calibri"/>
                <a:sym typeface="Calibri"/>
              </a:rPr>
              <a:t> </a:t>
            </a:r>
            <a:r>
              <a:rPr b="1" lang="es" sz="1600">
                <a:solidFill>
                  <a:srgbClr val="3F3F3F"/>
                </a:solidFill>
                <a:latin typeface="Calibri"/>
                <a:ea typeface="Calibri"/>
                <a:cs typeface="Calibri"/>
                <a:sym typeface="Calibri"/>
              </a:rPr>
              <a:t>preferred</a:t>
            </a:r>
            <a:r>
              <a:rPr lang="es" sz="1600">
                <a:solidFill>
                  <a:srgbClr val="3F3F3F"/>
                </a:solidFill>
                <a:latin typeface="Calibri"/>
                <a:ea typeface="Calibri"/>
                <a:cs typeface="Calibri"/>
                <a:sym typeface="Calibri"/>
              </a:rPr>
              <a:t>  : Los datos preferentemente serán leídos de un secundario, y en caso de no ser alcanzable o disponible, se leerá de un nodo primario.</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Nearest : </a:t>
            </a:r>
            <a:r>
              <a:rPr lang="es" sz="1600">
                <a:solidFill>
                  <a:srgbClr val="3F3F3F"/>
                </a:solidFill>
                <a:latin typeface="Calibri"/>
                <a:ea typeface="Calibri"/>
                <a:cs typeface="Calibri"/>
                <a:sym typeface="Calibri"/>
              </a:rPr>
              <a:t>Los datos se leen del nodo del réplica set con menor latencia sin importar el rol dentro del replica set</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49"/>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4 Read Preference y Write Concern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16" name="Google Shape;516;p49"/>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17" name="Google Shape;517;p4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18" name="Google Shape;518;p4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519" name="Google Shape;519;p4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20" name="Google Shape;520;p4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id="521" name="Google Shape;521;p49"/>
          <p:cNvPicPr preferRelativeResize="0"/>
          <p:nvPr/>
        </p:nvPicPr>
        <p:blipFill>
          <a:blip r:embed="rId4">
            <a:alphaModFix/>
          </a:blip>
          <a:stretch>
            <a:fillRect/>
          </a:stretch>
        </p:blipFill>
        <p:spPr>
          <a:xfrm>
            <a:off x="1211938" y="865963"/>
            <a:ext cx="6486525" cy="3648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0"/>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4 Read Preference y Write Concern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27" name="Google Shape;527;p50"/>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28" name="Google Shape;528;p5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29" name="Google Shape;529;p5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530" name="Google Shape;530;p5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31" name="Google Shape;531;p5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32" name="Google Shape;532;p50"/>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Al igual que con la lectura, dependiendo de la seguridad que queremos dar de que el dato ha sido escrito, podemos configurar diferentes niveles de acknowledge de escritura del dato.</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Por defecto, el dato se da por escrito cuando se encuentra aplicado sobre el nodo primario</a:t>
            </a:r>
            <a:endParaRPr b="1" sz="1600">
              <a:solidFill>
                <a:srgbClr val="3F3F3F"/>
              </a:solidFill>
              <a:latin typeface="Calibri"/>
              <a:ea typeface="Calibri"/>
              <a:cs typeface="Calibri"/>
              <a:sym typeface="Calibri"/>
            </a:endParaRPr>
          </a:p>
        </p:txBody>
      </p:sp>
      <p:grpSp>
        <p:nvGrpSpPr>
          <p:cNvPr id="533" name="Google Shape;533;p50"/>
          <p:cNvGrpSpPr/>
          <p:nvPr/>
        </p:nvGrpSpPr>
        <p:grpSpPr>
          <a:xfrm>
            <a:off x="1993650" y="1533325"/>
            <a:ext cx="4838700" cy="3067050"/>
            <a:chOff x="1993650" y="1533325"/>
            <a:chExt cx="4838700" cy="3067050"/>
          </a:xfrm>
        </p:grpSpPr>
        <p:pic>
          <p:nvPicPr>
            <p:cNvPr id="534" name="Google Shape;534;p50"/>
            <p:cNvPicPr preferRelativeResize="0"/>
            <p:nvPr/>
          </p:nvPicPr>
          <p:blipFill>
            <a:blip r:embed="rId4">
              <a:alphaModFix/>
            </a:blip>
            <a:stretch>
              <a:fillRect/>
            </a:stretch>
          </p:blipFill>
          <p:spPr>
            <a:xfrm>
              <a:off x="1993650" y="1533325"/>
              <a:ext cx="4838700" cy="3067050"/>
            </a:xfrm>
            <a:prstGeom prst="rect">
              <a:avLst/>
            </a:prstGeom>
            <a:noFill/>
            <a:ln>
              <a:noFill/>
            </a:ln>
          </p:spPr>
        </p:pic>
        <p:pic>
          <p:nvPicPr>
            <p:cNvPr id="535" name="Google Shape;535;p50"/>
            <p:cNvPicPr preferRelativeResize="0"/>
            <p:nvPr/>
          </p:nvPicPr>
          <p:blipFill>
            <a:blip r:embed="rId5">
              <a:alphaModFix/>
            </a:blip>
            <a:stretch>
              <a:fillRect/>
            </a:stretch>
          </p:blipFill>
          <p:spPr>
            <a:xfrm>
              <a:off x="2233825" y="3728175"/>
              <a:ext cx="1419225" cy="3619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51"/>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4 Read Preference y Write Concern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41" name="Google Shape;541;p5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42" name="Google Shape;542;p5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43" name="Google Shape;543;p5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544" name="Google Shape;544;p5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45" name="Google Shape;545;p5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46" name="Google Shape;546;p51"/>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El modo journaled, el dato se da por escrito cuando se encuentra escrito en el journal del nodo primario</a:t>
            </a:r>
            <a:endParaRPr b="1" sz="1600">
              <a:solidFill>
                <a:srgbClr val="3F3F3F"/>
              </a:solidFill>
              <a:latin typeface="Calibri"/>
              <a:ea typeface="Calibri"/>
              <a:cs typeface="Calibri"/>
              <a:sym typeface="Calibri"/>
            </a:endParaRPr>
          </a:p>
        </p:txBody>
      </p:sp>
      <p:grpSp>
        <p:nvGrpSpPr>
          <p:cNvPr id="547" name="Google Shape;547;p51"/>
          <p:cNvGrpSpPr/>
          <p:nvPr/>
        </p:nvGrpSpPr>
        <p:grpSpPr>
          <a:xfrm>
            <a:off x="1462138" y="1433275"/>
            <a:ext cx="6219825" cy="3286125"/>
            <a:chOff x="1462138" y="1433275"/>
            <a:chExt cx="6219825" cy="3286125"/>
          </a:xfrm>
        </p:grpSpPr>
        <p:pic>
          <p:nvPicPr>
            <p:cNvPr id="548" name="Google Shape;548;p51"/>
            <p:cNvPicPr preferRelativeResize="0"/>
            <p:nvPr/>
          </p:nvPicPr>
          <p:blipFill>
            <a:blip r:embed="rId4">
              <a:alphaModFix/>
            </a:blip>
            <a:stretch>
              <a:fillRect/>
            </a:stretch>
          </p:blipFill>
          <p:spPr>
            <a:xfrm>
              <a:off x="1462138" y="1433275"/>
              <a:ext cx="6219825" cy="3286125"/>
            </a:xfrm>
            <a:prstGeom prst="rect">
              <a:avLst/>
            </a:prstGeom>
            <a:noFill/>
            <a:ln>
              <a:noFill/>
            </a:ln>
          </p:spPr>
        </p:pic>
        <p:pic>
          <p:nvPicPr>
            <p:cNvPr id="549" name="Google Shape;549;p51"/>
            <p:cNvPicPr preferRelativeResize="0"/>
            <p:nvPr/>
          </p:nvPicPr>
          <p:blipFill>
            <a:blip r:embed="rId5">
              <a:alphaModFix/>
            </a:blip>
            <a:stretch>
              <a:fillRect/>
            </a:stretch>
          </p:blipFill>
          <p:spPr>
            <a:xfrm>
              <a:off x="2033700" y="3681475"/>
              <a:ext cx="1419225" cy="361950"/>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52"/>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4 Read Preference y Write Concern</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55" name="Google Shape;555;p52"/>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56" name="Google Shape;556;p5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57" name="Google Shape;557;p5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558" name="Google Shape;558;p5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59" name="Google Shape;559;p5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60" name="Google Shape;560;p52"/>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Por último, podemos especificar el número de nodos en los que debe estar replicado el dato para considerarlo como escrito en el replica set</a:t>
            </a:r>
            <a:endParaRPr b="1" sz="1600">
              <a:solidFill>
                <a:srgbClr val="3F3F3F"/>
              </a:solidFill>
              <a:latin typeface="Calibri"/>
              <a:ea typeface="Calibri"/>
              <a:cs typeface="Calibri"/>
              <a:sym typeface="Calibri"/>
            </a:endParaRPr>
          </a:p>
        </p:txBody>
      </p:sp>
      <p:pic>
        <p:nvPicPr>
          <p:cNvPr id="561" name="Google Shape;561;p52"/>
          <p:cNvPicPr preferRelativeResize="0"/>
          <p:nvPr/>
        </p:nvPicPr>
        <p:blipFill>
          <a:blip r:embed="rId4">
            <a:alphaModFix/>
          </a:blip>
          <a:stretch>
            <a:fillRect/>
          </a:stretch>
        </p:blipFill>
        <p:spPr>
          <a:xfrm>
            <a:off x="2918675" y="1466800"/>
            <a:ext cx="3306650" cy="3223075"/>
          </a:xfrm>
          <a:prstGeom prst="rect">
            <a:avLst/>
          </a:prstGeom>
          <a:noFill/>
          <a:ln>
            <a:noFill/>
          </a:ln>
        </p:spPr>
      </p:pic>
      <p:sp>
        <p:nvSpPr>
          <p:cNvPr id="562" name="Google Shape;562;p52"/>
          <p:cNvSpPr/>
          <p:nvPr/>
        </p:nvSpPr>
        <p:spPr>
          <a:xfrm>
            <a:off x="4131875" y="1944425"/>
            <a:ext cx="197100" cy="525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53"/>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5 Despliegue y config de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68" name="Google Shape;568;p5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69" name="Google Shape;569;p5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70" name="Google Shape;570;p5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571" name="Google Shape;571;p5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572" name="Google Shape;572;p5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573" name="Google Shape;573;p53"/>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Par configurar en replica set añadimos en el fichero de configuración la siguiente opción:</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replication: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onsolas"/>
                <a:ea typeface="Consolas"/>
                <a:cs typeface="Consolas"/>
                <a:sym typeface="Consolas"/>
              </a:rPr>
              <a:t>     replSetName: &lt;nombre_replica_set&gt;</a:t>
            </a:r>
            <a:endParaRPr sz="1600">
              <a:solidFill>
                <a:srgbClr val="3F3F3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Si además queremos autenticación:</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security:</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onsolas"/>
                <a:ea typeface="Consolas"/>
                <a:cs typeface="Consolas"/>
                <a:sym typeface="Consolas"/>
              </a:rPr>
              <a:t>     keyFile : &lt;Ruta_key_file&gt;</a:t>
            </a:r>
            <a:endParaRPr sz="1600">
              <a:solidFill>
                <a:srgbClr val="3F3F3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El nombre del Replica set tiene que coincidir en el fichero de configuración en todos los nodos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54"/>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5 Despliegue y config de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79" name="Google Shape;579;p5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80" name="Google Shape;580;p5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81" name="Google Shape;581;p5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582" name="Google Shape;582;p5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83" name="Google Shape;583;p54"/>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Levantamos nuestro proceso Mongo en cada una de las máquinas que van a conformar el replica set con la configuración apropiada. Nos conectamos a uno de los nodos del replica set y ejecutamos el siguiente comando tantas veces como máquinas conformen nuestro RS: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onsolas"/>
                <a:ea typeface="Consolas"/>
                <a:cs typeface="Consolas"/>
                <a:sym typeface="Consolas"/>
              </a:rPr>
              <a:t>rs.add(“&lt;hostname&gt;:&lt;puerto&gt;”)</a:t>
            </a:r>
            <a:endParaRPr b="1" sz="1600">
              <a:solidFill>
                <a:srgbClr val="3F3F3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600">
              <a:solidFill>
                <a:srgbClr val="3F3F3F"/>
              </a:solidFill>
              <a:latin typeface="Consolas"/>
              <a:ea typeface="Consolas"/>
              <a:cs typeface="Consolas"/>
              <a:sym typeface="Consolas"/>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Por ejemplo:</a:t>
            </a:r>
            <a:endParaRPr sz="1600">
              <a:solidFill>
                <a:srgbClr val="3F3F3F"/>
              </a:solidFill>
              <a:latin typeface="Consolas"/>
              <a:ea typeface="Consolas"/>
              <a:cs typeface="Consolas"/>
              <a:sym typeface="Consolas"/>
            </a:endParaRPr>
          </a:p>
          <a:p>
            <a:pPr indent="0" lvl="0" marL="0" marR="0" rtl="0" algn="l">
              <a:lnSpc>
                <a:spcPct val="100000"/>
              </a:lnSpc>
              <a:spcBef>
                <a:spcPts val="0"/>
              </a:spcBef>
              <a:spcAft>
                <a:spcPts val="0"/>
              </a:spcAft>
              <a:buNone/>
            </a:pPr>
            <a:r>
              <a:rPr b="1" lang="es" sz="1600">
                <a:solidFill>
                  <a:srgbClr val="3F3F3F"/>
                </a:solidFill>
                <a:latin typeface="Consolas"/>
                <a:ea typeface="Consolas"/>
                <a:cs typeface="Consolas"/>
                <a:sym typeface="Consolas"/>
              </a:rPr>
              <a:t>rs.add(“mongolab1:27017)</a:t>
            </a:r>
            <a:endParaRPr b="1" sz="1600">
              <a:solidFill>
                <a:srgbClr val="3F3F3F"/>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600">
              <a:solidFill>
                <a:srgbClr val="3F3F3F"/>
              </a:solidFill>
              <a:latin typeface="Consolas"/>
              <a:ea typeface="Consolas"/>
              <a:cs typeface="Consolas"/>
              <a:sym typeface="Consolas"/>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Si queremos añadir un nodo árbitro</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onsolas"/>
                <a:ea typeface="Consolas"/>
                <a:cs typeface="Consolas"/>
                <a:sym typeface="Consolas"/>
              </a:rPr>
              <a:t>rs.addArb(“&lt;hostname&gt;:&lt;puerto&gt;”)</a:t>
            </a:r>
            <a:endParaRPr b="1" sz="1600">
              <a:solidFill>
                <a:srgbClr val="3F3F3F"/>
              </a:solidFill>
              <a:latin typeface="Consolas"/>
              <a:ea typeface="Consolas"/>
              <a:cs typeface="Consolas"/>
              <a:sym typeface="Consolas"/>
            </a:endParaRPr>
          </a:p>
        </p:txBody>
      </p:sp>
      <p:cxnSp>
        <p:nvCxnSpPr>
          <p:cNvPr id="584" name="Google Shape;584;p5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55"/>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5 Despliegue y config de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590" name="Google Shape;590;p55"/>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591" name="Google Shape;591;p5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592" name="Google Shape;592;p55"/>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593" name="Google Shape;593;p5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sp>
        <p:nvSpPr>
          <p:cNvPr id="594" name="Google Shape;594;p55"/>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Si utilizamos el material del repositorio Curso-MongoDB/Tema8/Replicaset/ veremos los siguientes scripts: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startRS.sh : </a:t>
            </a:r>
            <a:r>
              <a:rPr lang="es" sz="1600">
                <a:solidFill>
                  <a:srgbClr val="3F3F3F"/>
                </a:solidFill>
                <a:latin typeface="Calibri"/>
                <a:ea typeface="Calibri"/>
                <a:cs typeface="Calibri"/>
                <a:sym typeface="Calibri"/>
              </a:rPr>
              <a:t>inicializa un replica set de 3 nodos y puebla la bbdd miBD con datos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stopEnv.sh </a:t>
            </a:r>
            <a:r>
              <a:rPr lang="es" sz="1600">
                <a:solidFill>
                  <a:srgbClr val="3F3F3F"/>
                </a:solidFill>
                <a:latin typeface="Calibri"/>
                <a:ea typeface="Calibri"/>
                <a:cs typeface="Calibri"/>
                <a:sym typeface="Calibri"/>
              </a:rPr>
              <a:t>: para las instancias del Replica Set</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cleanEnv.sh </a:t>
            </a:r>
            <a:r>
              <a:rPr lang="es" sz="1600">
                <a:solidFill>
                  <a:srgbClr val="3F3F3F"/>
                </a:solidFill>
                <a:latin typeface="Calibri"/>
                <a:ea typeface="Calibri"/>
                <a:cs typeface="Calibri"/>
                <a:sym typeface="Calibri"/>
              </a:rPr>
              <a:t>: Para las instancias y elimina la información almacenada.</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p:txBody>
      </p:sp>
      <p:cxnSp>
        <p:nvCxnSpPr>
          <p:cNvPr id="595" name="Google Shape;595;p5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38"/>
          <p:cNvSpPr txBox="1"/>
          <p:nvPr/>
        </p:nvSpPr>
        <p:spPr>
          <a:xfrm>
            <a:off x="668350" y="1229663"/>
            <a:ext cx="6506100" cy="2496825"/>
          </a:xfrm>
          <a:prstGeom prst="rect">
            <a:avLst/>
          </a:prstGeom>
          <a:noFill/>
          <a:ln>
            <a:noFill/>
          </a:ln>
        </p:spPr>
        <p:txBody>
          <a:bodyPr anchorCtr="0" anchor="t" bIns="45700" lIns="0" spcFirstLastPara="1" rIns="0" wrap="square" tIns="45700">
            <a:noAutofit/>
          </a:bodyPr>
          <a:lstStyle/>
          <a:p>
            <a:pPr indent="-457200" lvl="0" marL="457200" marR="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Introducción a Replica Set </a:t>
            </a:r>
            <a:endParaRPr b="0" i="0" sz="1600" u="none" cap="none" strike="noStrike">
              <a:solidFill>
                <a:schemeClr val="dk1"/>
              </a:solidFill>
              <a:latin typeface="Calibri"/>
              <a:ea typeface="Calibri"/>
              <a:cs typeface="Calibri"/>
              <a:sym typeface="Calibri"/>
            </a:endParaRPr>
          </a:p>
          <a:p>
            <a:pPr indent="-457200" lvl="0" marL="457200" marR="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Arquitectura y componentes de Replica Set</a:t>
            </a:r>
            <a:endParaRPr sz="1600">
              <a:solidFill>
                <a:schemeClr val="dk1"/>
              </a:solidFill>
              <a:latin typeface="Calibri"/>
              <a:ea typeface="Calibri"/>
              <a:cs typeface="Calibri"/>
              <a:sym typeface="Calibri"/>
            </a:endParaRPr>
          </a:p>
          <a:p>
            <a:pPr indent="-457200" lvl="0" marL="457200" marR="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Oplog y journal</a:t>
            </a:r>
            <a:endParaRPr sz="1600">
              <a:solidFill>
                <a:schemeClr val="dk1"/>
              </a:solidFill>
              <a:latin typeface="Calibri"/>
              <a:ea typeface="Calibri"/>
              <a:cs typeface="Calibri"/>
              <a:sym typeface="Calibri"/>
            </a:endParaRPr>
          </a:p>
          <a:p>
            <a:pPr indent="-457200" lvl="0" marL="457200" marR="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Read Preference y Write Concern</a:t>
            </a:r>
            <a:endParaRPr sz="1600">
              <a:solidFill>
                <a:schemeClr val="dk1"/>
              </a:solidFill>
              <a:latin typeface="Calibri"/>
              <a:ea typeface="Calibri"/>
              <a:cs typeface="Calibri"/>
              <a:sym typeface="Calibri"/>
            </a:endParaRPr>
          </a:p>
          <a:p>
            <a:pPr indent="-457200" lvl="0" marL="457200" marR="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Despliegue y configuración de RS</a:t>
            </a:r>
            <a:endParaRPr sz="1600">
              <a:solidFill>
                <a:schemeClr val="dk1"/>
              </a:solidFill>
              <a:latin typeface="Calibri"/>
              <a:ea typeface="Calibri"/>
              <a:cs typeface="Calibri"/>
              <a:sym typeface="Calibri"/>
            </a:endParaRPr>
          </a:p>
          <a:p>
            <a:pPr indent="-457200" lvl="0" marL="457200" marR="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Introducción a Sharding</a:t>
            </a:r>
            <a:endParaRPr sz="1600">
              <a:solidFill>
                <a:schemeClr val="dk1"/>
              </a:solidFill>
              <a:latin typeface="Calibri"/>
              <a:ea typeface="Calibri"/>
              <a:cs typeface="Calibri"/>
              <a:sym typeface="Calibri"/>
            </a:endParaRPr>
          </a:p>
          <a:p>
            <a:pPr indent="-457200" lvl="0" marL="457200" marR="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Arquitectura y componentes de Sharding</a:t>
            </a:r>
            <a:endParaRPr sz="1600">
              <a:solidFill>
                <a:schemeClr val="dk1"/>
              </a:solidFill>
              <a:latin typeface="Calibri"/>
              <a:ea typeface="Calibri"/>
              <a:cs typeface="Calibri"/>
              <a:sym typeface="Calibri"/>
            </a:endParaRPr>
          </a:p>
          <a:p>
            <a:pPr indent="-45720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Shard Key</a:t>
            </a:r>
            <a:endParaRPr sz="1600">
              <a:solidFill>
                <a:schemeClr val="dk1"/>
              </a:solidFill>
              <a:latin typeface="Calibri"/>
              <a:ea typeface="Calibri"/>
              <a:cs typeface="Calibri"/>
              <a:sym typeface="Calibri"/>
            </a:endParaRPr>
          </a:p>
          <a:p>
            <a:pPr indent="-45720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Despliegue y configuración de sharding</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392" name="Google Shape;392;p38"/>
          <p:cNvSpPr/>
          <p:nvPr/>
        </p:nvSpPr>
        <p:spPr>
          <a:xfrm>
            <a:off x="634313" y="357504"/>
            <a:ext cx="1624800" cy="424350"/>
          </a:xfrm>
          <a:prstGeom prst="rect">
            <a:avLst/>
          </a:prstGeom>
          <a:noFill/>
          <a:ln>
            <a:noFill/>
          </a:ln>
        </p:spPr>
        <p:txBody>
          <a:bodyPr anchorCtr="0" anchor="t" bIns="45700" lIns="0" spcFirstLastPara="1" rIns="0" wrap="square" tIns="45700">
            <a:noAutofit/>
          </a:bodyPr>
          <a:lstStyle/>
          <a:p>
            <a:pPr indent="0" lvl="0" marL="0" marR="0" rtl="0" algn="l">
              <a:lnSpc>
                <a:spcPct val="110000"/>
              </a:lnSpc>
              <a:spcBef>
                <a:spcPts val="0"/>
              </a:spcBef>
              <a:spcAft>
                <a:spcPts val="0"/>
              </a:spcAft>
              <a:buClr>
                <a:srgbClr val="FA4F10"/>
              </a:buClr>
              <a:buFont typeface="Calibri"/>
              <a:buNone/>
            </a:pPr>
            <a:r>
              <a:rPr b="1" i="0" lang="es" sz="3200" u="none" cap="none" strike="noStrike">
                <a:solidFill>
                  <a:srgbClr val="FA4F10"/>
                </a:solidFill>
                <a:latin typeface="Calibri"/>
                <a:ea typeface="Calibri"/>
                <a:cs typeface="Calibri"/>
                <a:sym typeface="Calibri"/>
              </a:rPr>
              <a:t>Índice</a:t>
            </a:r>
            <a:endParaRPr b="1" i="0" sz="3200" u="none" cap="none" strike="noStrike">
              <a:solidFill>
                <a:srgbClr val="FA4F10"/>
              </a:solidFill>
              <a:latin typeface="Calibri"/>
              <a:ea typeface="Calibri"/>
              <a:cs typeface="Calibri"/>
              <a:sym typeface="Calibri"/>
            </a:endParaRPr>
          </a:p>
        </p:txBody>
      </p:sp>
      <p:pic>
        <p:nvPicPr>
          <p:cNvPr id="393" name="Google Shape;393;p38"/>
          <p:cNvPicPr preferRelativeResize="0"/>
          <p:nvPr/>
        </p:nvPicPr>
        <p:blipFill>
          <a:blip r:embed="rId3">
            <a:alphaModFix/>
          </a:blip>
          <a:stretch>
            <a:fillRect/>
          </a:stretch>
        </p:blipFill>
        <p:spPr>
          <a:xfrm>
            <a:off x="5762750" y="109850"/>
            <a:ext cx="3223602" cy="919649"/>
          </a:xfrm>
          <a:prstGeom prst="rect">
            <a:avLst/>
          </a:prstGeom>
          <a:noFill/>
          <a:ln>
            <a:noFill/>
          </a:ln>
        </p:spPr>
      </p:pic>
      <p:pic>
        <p:nvPicPr>
          <p:cNvPr id="394" name="Google Shape;394;p38"/>
          <p:cNvPicPr preferRelativeResize="0"/>
          <p:nvPr/>
        </p:nvPicPr>
        <p:blipFill>
          <a:blip r:embed="rId4">
            <a:alphaModFix/>
          </a:blip>
          <a:stretch>
            <a:fillRect/>
          </a:stretch>
        </p:blipFill>
        <p:spPr>
          <a:xfrm>
            <a:off x="7956376" y="4870832"/>
            <a:ext cx="722442" cy="18783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56"/>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6 Introducción a Sharding </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601" name="Google Shape;601;p56"/>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602" name="Google Shape;602;p56"/>
          <p:cNvPicPr preferRelativeResize="0"/>
          <p:nvPr/>
        </p:nvPicPr>
        <p:blipFill>
          <a:blip r:embed="rId3">
            <a:alphaModFix/>
          </a:blip>
          <a:stretch>
            <a:fillRect/>
          </a:stretch>
        </p:blipFill>
        <p:spPr>
          <a:xfrm>
            <a:off x="7956376" y="4870832"/>
            <a:ext cx="722442" cy="187835"/>
          </a:xfrm>
          <a:prstGeom prst="rect">
            <a:avLst/>
          </a:prstGeom>
          <a:noFill/>
          <a:ln>
            <a:noFill/>
          </a:ln>
        </p:spPr>
      </p:pic>
      <p:cxnSp>
        <p:nvCxnSpPr>
          <p:cNvPr id="603" name="Google Shape;603;p5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04" name="Google Shape;604;p5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605" name="Google Shape;605;p56"/>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La arquitectura que nos permite el escalado horizontal, el particionamiento de los datos y la distribución de la capacidad de procesamiento y almacenamiento se conoce como Sharding</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pic>
        <p:nvPicPr>
          <p:cNvPr id="606" name="Google Shape;606;p56"/>
          <p:cNvPicPr preferRelativeResize="0"/>
          <p:nvPr/>
        </p:nvPicPr>
        <p:blipFill>
          <a:blip r:embed="rId4">
            <a:alphaModFix/>
          </a:blip>
          <a:stretch>
            <a:fillRect/>
          </a:stretch>
        </p:blipFill>
        <p:spPr>
          <a:xfrm>
            <a:off x="2160388" y="1333423"/>
            <a:ext cx="4683025" cy="3176675"/>
          </a:xfrm>
          <a:prstGeom prst="rect">
            <a:avLst/>
          </a:prstGeom>
          <a:noFill/>
          <a:ln>
            <a:noFill/>
          </a:ln>
        </p:spPr>
      </p:pic>
      <p:sp>
        <p:nvSpPr>
          <p:cNvPr id="607" name="Google Shape;607;p5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57"/>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6 Introducción a Sharding </a:t>
            </a:r>
            <a:endParaRPr sz="2400">
              <a:solidFill>
                <a:srgbClr val="0C0C0C"/>
              </a:solidFill>
              <a:latin typeface="Calibri"/>
              <a:ea typeface="Calibri"/>
              <a:cs typeface="Calibri"/>
              <a:sym typeface="Calibri"/>
            </a:endParaRPr>
          </a:p>
        </p:txBody>
      </p:sp>
      <p:sp>
        <p:nvSpPr>
          <p:cNvPr id="613" name="Google Shape;613;p57"/>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614" name="Google Shape;614;p5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15" name="Google Shape;615;p5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616" name="Google Shape;616;p5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17" name="Google Shape;617;p5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618" name="Google Shape;618;p57"/>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Un despliegue en sharding nos permite dividir el almacenamiento de los datos entre distintas máquinas. Este mecanismo nos facilita el </a:t>
            </a:r>
            <a:r>
              <a:rPr b="1" lang="es" sz="1600">
                <a:solidFill>
                  <a:srgbClr val="3F3F3F"/>
                </a:solidFill>
                <a:latin typeface="Calibri"/>
                <a:ea typeface="Calibri"/>
                <a:cs typeface="Calibri"/>
                <a:sym typeface="Calibri"/>
              </a:rPr>
              <a:t>escalado horizontal</a:t>
            </a:r>
            <a:endParaRPr b="1"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El dividir la información entre distintas máquinas, nos permite también dividir las tareas de procesamiento.  Cuanto más crezca el clúster, la capacidad de procesamiento aumenta al dividir entre más shards la información.</a:t>
            </a:r>
            <a:endParaRPr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Es muy útil también cuando el tamaño de dataset es tan grande </a:t>
            </a:r>
            <a:r>
              <a:rPr b="1" lang="es" sz="1600">
                <a:solidFill>
                  <a:srgbClr val="3F3F3F"/>
                </a:solidFill>
                <a:latin typeface="Calibri"/>
                <a:ea typeface="Calibri"/>
                <a:cs typeface="Calibri"/>
                <a:sym typeface="Calibri"/>
              </a:rPr>
              <a:t>que supera el tamaño de la memoria física</a:t>
            </a:r>
            <a:endParaRPr b="1"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El particionado se realiza a nivel de </a:t>
            </a:r>
            <a:r>
              <a:rPr b="1" lang="es" sz="1600">
                <a:solidFill>
                  <a:srgbClr val="3F3F3F"/>
                </a:solidFill>
                <a:latin typeface="Calibri"/>
                <a:ea typeface="Calibri"/>
                <a:cs typeface="Calibri"/>
                <a:sym typeface="Calibri"/>
              </a:rPr>
              <a:t>colección. </a:t>
            </a:r>
            <a:r>
              <a:rPr lang="es" sz="1600">
                <a:solidFill>
                  <a:srgbClr val="3F3F3F"/>
                </a:solidFill>
                <a:latin typeface="Calibri"/>
                <a:ea typeface="Calibri"/>
                <a:cs typeface="Calibri"/>
                <a:sym typeface="Calibri"/>
              </a:rPr>
              <a:t>Tiene gran importancia la </a:t>
            </a:r>
            <a:r>
              <a:rPr b="1" lang="es" sz="1600">
                <a:solidFill>
                  <a:srgbClr val="3F3F3F"/>
                </a:solidFill>
                <a:latin typeface="Calibri"/>
                <a:ea typeface="Calibri"/>
                <a:cs typeface="Calibri"/>
                <a:sym typeface="Calibri"/>
              </a:rPr>
              <a:t>clave de particionamiento</a:t>
            </a:r>
            <a:endParaRPr b="1"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Los datos son particionados en intervalos cerrados por la izquierda y abiertos por la derecha llamados </a:t>
            </a:r>
            <a:r>
              <a:rPr b="1" lang="es" sz="1600">
                <a:solidFill>
                  <a:srgbClr val="3F3F3F"/>
                </a:solidFill>
                <a:latin typeface="Calibri"/>
                <a:ea typeface="Calibri"/>
                <a:cs typeface="Calibri"/>
                <a:sym typeface="Calibri"/>
              </a:rPr>
              <a:t>chunks</a:t>
            </a:r>
            <a:r>
              <a:rPr lang="es" sz="1600">
                <a:solidFill>
                  <a:srgbClr val="3F3F3F"/>
                </a:solidFill>
                <a:latin typeface="Calibri"/>
                <a:ea typeface="Calibri"/>
                <a:cs typeface="Calibri"/>
                <a:sym typeface="Calibri"/>
              </a:rPr>
              <a:t>.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2" name="Shape 622"/>
        <p:cNvGrpSpPr/>
        <p:nvPr/>
      </p:nvGrpSpPr>
      <p:grpSpPr>
        <a:xfrm>
          <a:off x="0" y="0"/>
          <a:ext cx="0" cy="0"/>
          <a:chOff x="0" y="0"/>
          <a:chExt cx="0" cy="0"/>
        </a:xfrm>
      </p:grpSpPr>
      <p:sp>
        <p:nvSpPr>
          <p:cNvPr id="623" name="Google Shape;623;p58"/>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6 Introducción a Sharding </a:t>
            </a:r>
            <a:endParaRPr sz="2400">
              <a:solidFill>
                <a:srgbClr val="0C0C0C"/>
              </a:solidFill>
              <a:latin typeface="Calibri"/>
              <a:ea typeface="Calibri"/>
              <a:cs typeface="Calibri"/>
              <a:sym typeface="Calibri"/>
            </a:endParaRPr>
          </a:p>
        </p:txBody>
      </p:sp>
      <p:sp>
        <p:nvSpPr>
          <p:cNvPr id="624" name="Google Shape;624;p58"/>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625" name="Google Shape;625;p5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26" name="Google Shape;626;p5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627" name="Google Shape;627;p5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28" name="Google Shape;628;p5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id="629" name="Google Shape;629;p58"/>
          <p:cNvPicPr preferRelativeResize="0"/>
          <p:nvPr/>
        </p:nvPicPr>
        <p:blipFill>
          <a:blip r:embed="rId4">
            <a:alphaModFix/>
          </a:blip>
          <a:stretch>
            <a:fillRect/>
          </a:stretch>
        </p:blipFill>
        <p:spPr>
          <a:xfrm>
            <a:off x="2366113" y="661525"/>
            <a:ext cx="4411874" cy="4229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59"/>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7 Arquitectura y componentes</a:t>
            </a:r>
            <a:endParaRPr sz="2400">
              <a:solidFill>
                <a:srgbClr val="0C0C0C"/>
              </a:solidFill>
              <a:latin typeface="Calibri"/>
              <a:ea typeface="Calibri"/>
              <a:cs typeface="Calibri"/>
              <a:sym typeface="Calibri"/>
            </a:endParaRPr>
          </a:p>
        </p:txBody>
      </p:sp>
      <p:sp>
        <p:nvSpPr>
          <p:cNvPr id="635" name="Google Shape;635;p59"/>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636" name="Google Shape;636;p5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37" name="Google Shape;637;p5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638" name="Google Shape;638;p5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39" name="Google Shape;639;p5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640" name="Google Shape;640;p59"/>
          <p:cNvSpPr txBox="1"/>
          <p:nvPr/>
        </p:nvSpPr>
        <p:spPr>
          <a:xfrm>
            <a:off x="391850" y="661525"/>
            <a:ext cx="3677400" cy="37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Shards:</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Son los nodos que almacenan los datos</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En entornos productivos, </a:t>
            </a:r>
            <a:r>
              <a:rPr b="1" lang="es" sz="1600">
                <a:solidFill>
                  <a:srgbClr val="3F3F3F"/>
                </a:solidFill>
                <a:latin typeface="Calibri"/>
                <a:ea typeface="Calibri"/>
                <a:cs typeface="Calibri"/>
                <a:sym typeface="Calibri"/>
              </a:rPr>
              <a:t>cada shard</a:t>
            </a:r>
            <a:r>
              <a:rPr lang="es" sz="1600">
                <a:solidFill>
                  <a:srgbClr val="3F3F3F"/>
                </a:solidFill>
                <a:latin typeface="Calibri"/>
                <a:ea typeface="Calibri"/>
                <a:cs typeface="Calibri"/>
                <a:sym typeface="Calibri"/>
              </a:rPr>
              <a:t> está compuesto por </a:t>
            </a:r>
            <a:r>
              <a:rPr b="1" lang="es" sz="1600">
                <a:solidFill>
                  <a:srgbClr val="3F3F3F"/>
                </a:solidFill>
                <a:latin typeface="Calibri"/>
                <a:ea typeface="Calibri"/>
                <a:cs typeface="Calibri"/>
                <a:sym typeface="Calibri"/>
              </a:rPr>
              <a:t>un replica set</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Por cada BBDD del entorno, existe un shard principal que almacena </a:t>
            </a:r>
            <a:r>
              <a:rPr b="1" lang="es" sz="1600">
                <a:solidFill>
                  <a:srgbClr val="3F3F3F"/>
                </a:solidFill>
                <a:latin typeface="Calibri"/>
                <a:ea typeface="Calibri"/>
                <a:cs typeface="Calibri"/>
                <a:sym typeface="Calibri"/>
              </a:rPr>
              <a:t>el resto de colecciones no particionadas</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Los shards no pueden atacarse directamente salvo por </a:t>
            </a:r>
            <a:r>
              <a:rPr b="1" lang="es" sz="1600">
                <a:solidFill>
                  <a:srgbClr val="3F3F3F"/>
                </a:solidFill>
                <a:latin typeface="Calibri"/>
                <a:ea typeface="Calibri"/>
                <a:cs typeface="Calibri"/>
                <a:sym typeface="Calibri"/>
              </a:rPr>
              <a:t>labores de mantenimiento</a:t>
            </a:r>
            <a:endParaRPr b="1" sz="1600">
              <a:solidFill>
                <a:srgbClr val="3F3F3F"/>
              </a:solidFill>
              <a:latin typeface="Calibri"/>
              <a:ea typeface="Calibri"/>
              <a:cs typeface="Calibri"/>
              <a:sym typeface="Calibri"/>
            </a:endParaRPr>
          </a:p>
        </p:txBody>
      </p:sp>
      <p:pic>
        <p:nvPicPr>
          <p:cNvPr id="641" name="Google Shape;641;p59"/>
          <p:cNvPicPr preferRelativeResize="0"/>
          <p:nvPr/>
        </p:nvPicPr>
        <p:blipFill>
          <a:blip r:embed="rId4">
            <a:alphaModFix/>
          </a:blip>
          <a:stretch>
            <a:fillRect/>
          </a:stretch>
        </p:blipFill>
        <p:spPr>
          <a:xfrm>
            <a:off x="4069213" y="1256210"/>
            <a:ext cx="4683025" cy="3176675"/>
          </a:xfrm>
          <a:prstGeom prst="rect">
            <a:avLst/>
          </a:prstGeom>
          <a:noFill/>
          <a:ln>
            <a:noFill/>
          </a:ln>
        </p:spPr>
      </p:pic>
      <p:sp>
        <p:nvSpPr>
          <p:cNvPr id="642" name="Google Shape;642;p59"/>
          <p:cNvSpPr/>
          <p:nvPr/>
        </p:nvSpPr>
        <p:spPr>
          <a:xfrm>
            <a:off x="4144200" y="3805550"/>
            <a:ext cx="3012300" cy="627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60"/>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7 Arquitectura y componentes</a:t>
            </a:r>
            <a:endParaRPr sz="2400">
              <a:solidFill>
                <a:srgbClr val="0C0C0C"/>
              </a:solidFill>
              <a:latin typeface="Calibri"/>
              <a:ea typeface="Calibri"/>
              <a:cs typeface="Calibri"/>
              <a:sym typeface="Calibri"/>
            </a:endParaRPr>
          </a:p>
        </p:txBody>
      </p:sp>
      <p:sp>
        <p:nvSpPr>
          <p:cNvPr id="648" name="Google Shape;648;p60"/>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649" name="Google Shape;649;p6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50" name="Google Shape;650;p6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651" name="Google Shape;651;p6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52" name="Google Shape;652;p6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653" name="Google Shape;653;p60"/>
          <p:cNvSpPr txBox="1"/>
          <p:nvPr/>
        </p:nvSpPr>
        <p:spPr>
          <a:xfrm>
            <a:off x="391850" y="661525"/>
            <a:ext cx="3677400" cy="37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Config servers:</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Almacenan </a:t>
            </a:r>
            <a:r>
              <a:rPr b="1" lang="es" sz="1600">
                <a:solidFill>
                  <a:srgbClr val="3F3F3F"/>
                </a:solidFill>
                <a:latin typeface="Calibri"/>
                <a:ea typeface="Calibri"/>
                <a:cs typeface="Calibri"/>
                <a:sym typeface="Calibri"/>
              </a:rPr>
              <a:t>metadatos de las colecciones particionadas y los chunks</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En entornos productivos tienen que existir 3 nodos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Si hay caída de uno de los config servers, no se llevan a cabo las migraciones de chunks</a:t>
            </a:r>
            <a:endParaRPr sz="1600">
              <a:solidFill>
                <a:srgbClr val="3F3F3F"/>
              </a:solidFill>
              <a:latin typeface="Calibri"/>
              <a:ea typeface="Calibri"/>
              <a:cs typeface="Calibri"/>
              <a:sym typeface="Calibri"/>
            </a:endParaRPr>
          </a:p>
        </p:txBody>
      </p:sp>
      <p:pic>
        <p:nvPicPr>
          <p:cNvPr id="654" name="Google Shape;654;p60"/>
          <p:cNvPicPr preferRelativeResize="0"/>
          <p:nvPr/>
        </p:nvPicPr>
        <p:blipFill>
          <a:blip r:embed="rId4">
            <a:alphaModFix/>
          </a:blip>
          <a:stretch>
            <a:fillRect/>
          </a:stretch>
        </p:blipFill>
        <p:spPr>
          <a:xfrm>
            <a:off x="4069213" y="1256210"/>
            <a:ext cx="4683025" cy="3176675"/>
          </a:xfrm>
          <a:prstGeom prst="rect">
            <a:avLst/>
          </a:prstGeom>
          <a:noFill/>
          <a:ln>
            <a:noFill/>
          </a:ln>
        </p:spPr>
      </p:pic>
      <p:sp>
        <p:nvSpPr>
          <p:cNvPr id="655" name="Google Shape;655;p60"/>
          <p:cNvSpPr/>
          <p:nvPr/>
        </p:nvSpPr>
        <p:spPr>
          <a:xfrm>
            <a:off x="7112000" y="2415225"/>
            <a:ext cx="1640400" cy="1292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61"/>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7 Arquitectura y componentes</a:t>
            </a:r>
            <a:endParaRPr sz="2400">
              <a:solidFill>
                <a:srgbClr val="0C0C0C"/>
              </a:solidFill>
              <a:latin typeface="Calibri"/>
              <a:ea typeface="Calibri"/>
              <a:cs typeface="Calibri"/>
              <a:sym typeface="Calibri"/>
            </a:endParaRPr>
          </a:p>
        </p:txBody>
      </p:sp>
      <p:sp>
        <p:nvSpPr>
          <p:cNvPr id="661" name="Google Shape;661;p6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662" name="Google Shape;662;p6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63" name="Google Shape;663;p6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664" name="Google Shape;664;p6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65" name="Google Shape;665;p6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666" name="Google Shape;666;p61"/>
          <p:cNvSpPr txBox="1"/>
          <p:nvPr/>
        </p:nvSpPr>
        <p:spPr>
          <a:xfrm>
            <a:off x="391850" y="661525"/>
            <a:ext cx="3677400" cy="3714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Mongos:</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Son los nodos </a:t>
            </a:r>
            <a:r>
              <a:rPr b="1" lang="es" sz="1600">
                <a:solidFill>
                  <a:srgbClr val="3F3F3F"/>
                </a:solidFill>
                <a:latin typeface="Calibri"/>
                <a:ea typeface="Calibri"/>
                <a:cs typeface="Calibri"/>
                <a:sym typeface="Calibri"/>
              </a:rPr>
              <a:t>enrutadores de peticiones</a:t>
            </a:r>
            <a:r>
              <a:rPr lang="es" sz="1600">
                <a:solidFill>
                  <a:srgbClr val="3F3F3F"/>
                </a:solidFill>
                <a:latin typeface="Calibri"/>
                <a:ea typeface="Calibri"/>
                <a:cs typeface="Calibri"/>
                <a:sym typeface="Calibri"/>
              </a:rPr>
              <a:t> de las aplicaciones.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Consultan los config server periódicamente para cachear la información de los metadatos de particionamiento de los datos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Son procesos muy ligeros que pueden residir en la misma máquina </a:t>
            </a:r>
            <a:r>
              <a:rPr b="1" lang="es" sz="1600">
                <a:solidFill>
                  <a:srgbClr val="3F3F3F"/>
                </a:solidFill>
                <a:latin typeface="Calibri"/>
                <a:ea typeface="Calibri"/>
                <a:cs typeface="Calibri"/>
                <a:sym typeface="Calibri"/>
              </a:rPr>
              <a:t>que las aplicaciones</a:t>
            </a:r>
            <a:endParaRPr b="1" sz="1600">
              <a:solidFill>
                <a:srgbClr val="3F3F3F"/>
              </a:solidFill>
              <a:latin typeface="Calibri"/>
              <a:ea typeface="Calibri"/>
              <a:cs typeface="Calibri"/>
              <a:sym typeface="Calibri"/>
            </a:endParaRPr>
          </a:p>
        </p:txBody>
      </p:sp>
      <p:pic>
        <p:nvPicPr>
          <p:cNvPr id="667" name="Google Shape;667;p61"/>
          <p:cNvPicPr preferRelativeResize="0"/>
          <p:nvPr/>
        </p:nvPicPr>
        <p:blipFill>
          <a:blip r:embed="rId4">
            <a:alphaModFix/>
          </a:blip>
          <a:stretch>
            <a:fillRect/>
          </a:stretch>
        </p:blipFill>
        <p:spPr>
          <a:xfrm>
            <a:off x="4069213" y="1256210"/>
            <a:ext cx="4683025" cy="3176675"/>
          </a:xfrm>
          <a:prstGeom prst="rect">
            <a:avLst/>
          </a:prstGeom>
          <a:noFill/>
          <a:ln>
            <a:noFill/>
          </a:ln>
        </p:spPr>
      </p:pic>
      <p:sp>
        <p:nvSpPr>
          <p:cNvPr id="668" name="Google Shape;668;p61"/>
          <p:cNvSpPr/>
          <p:nvPr/>
        </p:nvSpPr>
        <p:spPr>
          <a:xfrm>
            <a:off x="4108550" y="1256200"/>
            <a:ext cx="3244200" cy="8916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sp>
        <p:nvSpPr>
          <p:cNvPr id="673" name="Google Shape;673;p62"/>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8 Shard Key</a:t>
            </a:r>
            <a:endParaRPr sz="2400">
              <a:solidFill>
                <a:srgbClr val="0C0C0C"/>
              </a:solidFill>
              <a:latin typeface="Calibri"/>
              <a:ea typeface="Calibri"/>
              <a:cs typeface="Calibri"/>
              <a:sym typeface="Calibri"/>
            </a:endParaRPr>
          </a:p>
        </p:txBody>
      </p:sp>
      <p:sp>
        <p:nvSpPr>
          <p:cNvPr id="674" name="Google Shape;674;p62"/>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675" name="Google Shape;675;p6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76" name="Google Shape;676;p6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677" name="Google Shape;677;p6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78" name="Google Shape;678;p6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679" name="Google Shape;679;p62"/>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Para particionar una colección es necesaria una </a:t>
            </a:r>
            <a:r>
              <a:rPr b="1" lang="es" sz="1600">
                <a:solidFill>
                  <a:srgbClr val="3F3F3F"/>
                </a:solidFill>
                <a:latin typeface="Calibri"/>
                <a:ea typeface="Calibri"/>
                <a:cs typeface="Calibri"/>
                <a:sym typeface="Calibri"/>
              </a:rPr>
              <a:t>shard key</a:t>
            </a:r>
            <a:r>
              <a:rPr lang="es" sz="1600">
                <a:solidFill>
                  <a:srgbClr val="3F3F3F"/>
                </a:solidFill>
                <a:latin typeface="Calibri"/>
                <a:ea typeface="Calibri"/>
                <a:cs typeface="Calibri"/>
                <a:sym typeface="Calibri"/>
              </a:rPr>
              <a:t>. Es un campo que puede ser un </a:t>
            </a:r>
            <a:r>
              <a:rPr b="1" lang="es" sz="1600">
                <a:solidFill>
                  <a:srgbClr val="3F3F3F"/>
                </a:solidFill>
                <a:latin typeface="Calibri"/>
                <a:ea typeface="Calibri"/>
                <a:cs typeface="Calibri"/>
                <a:sym typeface="Calibri"/>
              </a:rPr>
              <a:t>índice simple o compuesto que debe existir en todos los documentos de la colección particionada</a:t>
            </a:r>
            <a:r>
              <a:rPr lang="es" sz="1600">
                <a:solidFill>
                  <a:srgbClr val="3F3F3F"/>
                </a:solidFill>
                <a:latin typeface="Calibri"/>
                <a:ea typeface="Calibri"/>
                <a:cs typeface="Calibri"/>
                <a:sym typeface="Calibri"/>
              </a:rPr>
              <a:t>.</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MongoDB se encarga de dividir la shard key en valores en </a:t>
            </a:r>
            <a:r>
              <a:rPr b="1" lang="es" sz="1600">
                <a:solidFill>
                  <a:srgbClr val="3F3F3F"/>
                </a:solidFill>
                <a:latin typeface="Calibri"/>
                <a:ea typeface="Calibri"/>
                <a:cs typeface="Calibri"/>
                <a:sym typeface="Calibri"/>
              </a:rPr>
              <a:t>chunks </a:t>
            </a:r>
            <a:r>
              <a:rPr lang="es" sz="1600">
                <a:solidFill>
                  <a:srgbClr val="3F3F3F"/>
                </a:solidFill>
                <a:latin typeface="Calibri"/>
                <a:ea typeface="Calibri"/>
                <a:cs typeface="Calibri"/>
                <a:sym typeface="Calibri"/>
              </a:rPr>
              <a:t>y distribuir los chunks a en los distintos </a:t>
            </a:r>
            <a:r>
              <a:rPr b="1" lang="es" sz="1600">
                <a:solidFill>
                  <a:srgbClr val="3F3F3F"/>
                </a:solidFill>
                <a:latin typeface="Calibri"/>
                <a:ea typeface="Calibri"/>
                <a:cs typeface="Calibri"/>
                <a:sym typeface="Calibri"/>
              </a:rPr>
              <a:t>shards </a:t>
            </a:r>
            <a:r>
              <a:rPr lang="es" sz="1600">
                <a:solidFill>
                  <a:srgbClr val="3F3F3F"/>
                </a:solidFill>
                <a:latin typeface="Calibri"/>
                <a:ea typeface="Calibri"/>
                <a:cs typeface="Calibri"/>
                <a:sym typeface="Calibri"/>
              </a:rPr>
              <a:t>del clúster. </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 shard key debe ser utilizada en la gran mayoría (si no en todas) las querys sobre la colección particionada</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 estrategia de partición de los chunks puede ser por </a:t>
            </a:r>
            <a:r>
              <a:rPr b="1" lang="es" sz="1600">
                <a:solidFill>
                  <a:srgbClr val="3F3F3F"/>
                </a:solidFill>
                <a:latin typeface="Calibri"/>
                <a:ea typeface="Calibri"/>
                <a:cs typeface="Calibri"/>
                <a:sym typeface="Calibri"/>
              </a:rPr>
              <a:t>rangos, hash key o tags</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Una vez elegida una shard key, esta no puede ser modificada.</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 shard key debe cumplir con algunas de estas propiedades para que sea apropiada (pero es imposible cumplir todas):</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Alta cardinalidad</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Alto grado de aleatoriedad (dispersión)</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Operaciones sobre un solo shard</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Usar un índice compuesto</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No puede ser un array</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No debe ser monótamente creciente</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3" name="Shape 683"/>
        <p:cNvGrpSpPr/>
        <p:nvPr/>
      </p:nvGrpSpPr>
      <p:grpSpPr>
        <a:xfrm>
          <a:off x="0" y="0"/>
          <a:ext cx="0" cy="0"/>
          <a:chOff x="0" y="0"/>
          <a:chExt cx="0" cy="0"/>
        </a:xfrm>
      </p:grpSpPr>
      <p:sp>
        <p:nvSpPr>
          <p:cNvPr id="684" name="Google Shape;684;p63"/>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8 Shard Key</a:t>
            </a:r>
            <a:endParaRPr sz="2400">
              <a:solidFill>
                <a:srgbClr val="0C0C0C"/>
              </a:solidFill>
              <a:latin typeface="Calibri"/>
              <a:ea typeface="Calibri"/>
              <a:cs typeface="Calibri"/>
              <a:sym typeface="Calibri"/>
            </a:endParaRPr>
          </a:p>
        </p:txBody>
      </p:sp>
      <p:sp>
        <p:nvSpPr>
          <p:cNvPr id="685" name="Google Shape;685;p6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686" name="Google Shape;686;p6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687" name="Google Shape;687;p6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688" name="Google Shape;688;p6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689" name="Google Shape;689;p6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690" name="Google Shape;690;p63"/>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Shard key basada en rango</a:t>
            </a:r>
            <a:endParaRPr b="1" sz="1600">
              <a:solidFill>
                <a:srgbClr val="3F3F3F"/>
              </a:solidFill>
              <a:latin typeface="Calibri"/>
              <a:ea typeface="Calibri"/>
              <a:cs typeface="Calibri"/>
              <a:sym typeface="Calibri"/>
            </a:endParaRPr>
          </a:p>
        </p:txBody>
      </p:sp>
      <p:pic>
        <p:nvPicPr>
          <p:cNvPr id="691" name="Google Shape;691;p63"/>
          <p:cNvPicPr preferRelativeResize="0"/>
          <p:nvPr/>
        </p:nvPicPr>
        <p:blipFill rotWithShape="1">
          <a:blip r:embed="rId4">
            <a:alphaModFix/>
          </a:blip>
          <a:srcRect b="0" l="0" r="0" t="0"/>
          <a:stretch/>
        </p:blipFill>
        <p:spPr>
          <a:xfrm>
            <a:off x="1168150" y="1341350"/>
            <a:ext cx="6667500" cy="2190750"/>
          </a:xfrm>
          <a:prstGeom prst="rect">
            <a:avLst/>
          </a:prstGeom>
          <a:noFill/>
          <a:ln>
            <a:noFill/>
          </a:ln>
        </p:spPr>
      </p:pic>
      <p:sp>
        <p:nvSpPr>
          <p:cNvPr id="692" name="Google Shape;692;p63"/>
          <p:cNvSpPr txBox="1"/>
          <p:nvPr/>
        </p:nvSpPr>
        <p:spPr>
          <a:xfrm>
            <a:off x="2072150" y="3654025"/>
            <a:ext cx="5240400" cy="8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Búsquedas por rango más eficientes al estar dentro de un mismo shard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Peligro de existir chunks descompensados o indivisibles</a:t>
            </a:r>
            <a:endParaRPr/>
          </a:p>
        </p:txBody>
      </p:sp>
      <p:pic>
        <p:nvPicPr>
          <p:cNvPr id="693" name="Google Shape;693;p63"/>
          <p:cNvPicPr preferRelativeResize="0"/>
          <p:nvPr/>
        </p:nvPicPr>
        <p:blipFill>
          <a:blip r:embed="rId5">
            <a:alphaModFix/>
          </a:blip>
          <a:stretch>
            <a:fillRect/>
          </a:stretch>
        </p:blipFill>
        <p:spPr>
          <a:xfrm>
            <a:off x="1659575" y="3700200"/>
            <a:ext cx="370915" cy="357600"/>
          </a:xfrm>
          <a:prstGeom prst="rect">
            <a:avLst/>
          </a:prstGeom>
          <a:noFill/>
          <a:ln>
            <a:noFill/>
          </a:ln>
        </p:spPr>
      </p:pic>
      <p:pic>
        <p:nvPicPr>
          <p:cNvPr id="694" name="Google Shape;694;p63"/>
          <p:cNvPicPr preferRelativeResize="0"/>
          <p:nvPr/>
        </p:nvPicPr>
        <p:blipFill>
          <a:blip r:embed="rId6">
            <a:alphaModFix/>
          </a:blip>
          <a:stretch>
            <a:fillRect/>
          </a:stretch>
        </p:blipFill>
        <p:spPr>
          <a:xfrm>
            <a:off x="1549121" y="4278375"/>
            <a:ext cx="439450" cy="4394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64"/>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8 Shard Key</a:t>
            </a:r>
            <a:endParaRPr sz="2400">
              <a:solidFill>
                <a:srgbClr val="0C0C0C"/>
              </a:solidFill>
              <a:latin typeface="Calibri"/>
              <a:ea typeface="Calibri"/>
              <a:cs typeface="Calibri"/>
              <a:sym typeface="Calibri"/>
            </a:endParaRPr>
          </a:p>
        </p:txBody>
      </p:sp>
      <p:sp>
        <p:nvSpPr>
          <p:cNvPr id="700" name="Google Shape;700;p6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01" name="Google Shape;701;p6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02" name="Google Shape;702;p6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03" name="Google Shape;703;p6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04" name="Google Shape;704;p6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05" name="Google Shape;705;p64"/>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Shard key basada en hash</a:t>
            </a:r>
            <a:endParaRPr b="1" sz="1600">
              <a:solidFill>
                <a:srgbClr val="3F3F3F"/>
              </a:solidFill>
              <a:latin typeface="Calibri"/>
              <a:ea typeface="Calibri"/>
              <a:cs typeface="Calibri"/>
              <a:sym typeface="Calibri"/>
            </a:endParaRPr>
          </a:p>
        </p:txBody>
      </p:sp>
      <p:sp>
        <p:nvSpPr>
          <p:cNvPr id="706" name="Google Shape;706;p64"/>
          <p:cNvSpPr txBox="1"/>
          <p:nvPr/>
        </p:nvSpPr>
        <p:spPr>
          <a:xfrm>
            <a:off x="2072150" y="3654025"/>
            <a:ext cx="5240400" cy="83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Distribución muy balanceada de los chunks, muy divisible y gran cardinalidad.</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Imposibilidad de realizar querys sobre rango en un único shard</a:t>
            </a:r>
            <a:endParaRPr/>
          </a:p>
        </p:txBody>
      </p:sp>
      <p:pic>
        <p:nvPicPr>
          <p:cNvPr id="707" name="Google Shape;707;p64"/>
          <p:cNvPicPr preferRelativeResize="0"/>
          <p:nvPr/>
        </p:nvPicPr>
        <p:blipFill>
          <a:blip r:embed="rId4">
            <a:alphaModFix/>
          </a:blip>
          <a:stretch>
            <a:fillRect/>
          </a:stretch>
        </p:blipFill>
        <p:spPr>
          <a:xfrm>
            <a:off x="1659575" y="3700200"/>
            <a:ext cx="370915" cy="357600"/>
          </a:xfrm>
          <a:prstGeom prst="rect">
            <a:avLst/>
          </a:prstGeom>
          <a:noFill/>
          <a:ln>
            <a:noFill/>
          </a:ln>
        </p:spPr>
      </p:pic>
      <p:pic>
        <p:nvPicPr>
          <p:cNvPr id="708" name="Google Shape;708;p64"/>
          <p:cNvPicPr preferRelativeResize="0"/>
          <p:nvPr/>
        </p:nvPicPr>
        <p:blipFill>
          <a:blip r:embed="rId5">
            <a:alphaModFix/>
          </a:blip>
          <a:stretch>
            <a:fillRect/>
          </a:stretch>
        </p:blipFill>
        <p:spPr>
          <a:xfrm>
            <a:off x="1591046" y="4218050"/>
            <a:ext cx="439450" cy="439450"/>
          </a:xfrm>
          <a:prstGeom prst="rect">
            <a:avLst/>
          </a:prstGeom>
          <a:noFill/>
          <a:ln>
            <a:noFill/>
          </a:ln>
        </p:spPr>
      </p:pic>
      <p:pic>
        <p:nvPicPr>
          <p:cNvPr id="709" name="Google Shape;709;p64"/>
          <p:cNvPicPr preferRelativeResize="0"/>
          <p:nvPr/>
        </p:nvPicPr>
        <p:blipFill>
          <a:blip r:embed="rId6">
            <a:alphaModFix/>
          </a:blip>
          <a:stretch>
            <a:fillRect/>
          </a:stretch>
        </p:blipFill>
        <p:spPr>
          <a:xfrm>
            <a:off x="1168150" y="1318950"/>
            <a:ext cx="6667500" cy="23812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65"/>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8 Shard Key</a:t>
            </a:r>
            <a:endParaRPr sz="2400">
              <a:solidFill>
                <a:srgbClr val="0C0C0C"/>
              </a:solidFill>
              <a:latin typeface="Calibri"/>
              <a:ea typeface="Calibri"/>
              <a:cs typeface="Calibri"/>
              <a:sym typeface="Calibri"/>
            </a:endParaRPr>
          </a:p>
        </p:txBody>
      </p:sp>
      <p:sp>
        <p:nvSpPr>
          <p:cNvPr id="715" name="Google Shape;715;p65"/>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16" name="Google Shape;716;p6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17" name="Google Shape;717;p65"/>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18" name="Google Shape;718;p6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19" name="Google Shape;719;p6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20" name="Google Shape;720;p65"/>
          <p:cNvSpPr txBox="1"/>
          <p:nvPr/>
        </p:nvSpPr>
        <p:spPr>
          <a:xfrm>
            <a:off x="391850" y="661525"/>
            <a:ext cx="2219400" cy="6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Splitting</a:t>
            </a:r>
            <a:endParaRPr b="1" sz="1600">
              <a:solidFill>
                <a:srgbClr val="3F3F3F"/>
              </a:solidFill>
              <a:latin typeface="Calibri"/>
              <a:ea typeface="Calibri"/>
              <a:cs typeface="Calibri"/>
              <a:sym typeface="Calibri"/>
            </a:endParaRPr>
          </a:p>
        </p:txBody>
      </p:sp>
      <p:pic>
        <p:nvPicPr>
          <p:cNvPr id="721" name="Google Shape;721;p65"/>
          <p:cNvPicPr preferRelativeResize="0"/>
          <p:nvPr/>
        </p:nvPicPr>
        <p:blipFill>
          <a:blip r:embed="rId4">
            <a:alphaModFix/>
          </a:blip>
          <a:stretch>
            <a:fillRect/>
          </a:stretch>
        </p:blipFill>
        <p:spPr>
          <a:xfrm>
            <a:off x="2025300" y="1235800"/>
            <a:ext cx="4435550" cy="3193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9"/>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1 Introducción a Replica Set </a:t>
            </a:r>
            <a:endParaRPr sz="2400">
              <a:solidFill>
                <a:srgbClr val="0C0C0C"/>
              </a:solidFill>
              <a:latin typeface="Calibri"/>
              <a:ea typeface="Calibri"/>
              <a:cs typeface="Calibri"/>
              <a:sym typeface="Calibri"/>
            </a:endParaRPr>
          </a:p>
        </p:txBody>
      </p:sp>
      <p:sp>
        <p:nvSpPr>
          <p:cNvPr id="400" name="Google Shape;400;p39"/>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01" name="Google Shape;401;p3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02" name="Google Shape;402;p3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marR="0" rtl="0" algn="l">
              <a:lnSpc>
                <a:spcPct val="100000"/>
              </a:lnSpc>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403" name="Google Shape;403;p3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04" name="Google Shape;404;p3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05" name="Google Shape;405;p39"/>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La arquitectura que nos permite la replicación de los datos se conoce como </a:t>
            </a:r>
            <a:r>
              <a:rPr b="1" lang="es" sz="1600">
                <a:solidFill>
                  <a:srgbClr val="3F3F3F"/>
                </a:solidFill>
                <a:latin typeface="Calibri"/>
                <a:ea typeface="Calibri"/>
                <a:cs typeface="Calibri"/>
                <a:sym typeface="Calibri"/>
              </a:rPr>
              <a:t>Replica Set</a:t>
            </a:r>
            <a:endParaRPr b="1"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pic>
        <p:nvPicPr>
          <p:cNvPr id="406" name="Google Shape;406;p39"/>
          <p:cNvPicPr preferRelativeResize="0"/>
          <p:nvPr/>
        </p:nvPicPr>
        <p:blipFill>
          <a:blip r:embed="rId4">
            <a:alphaModFix/>
          </a:blip>
          <a:stretch>
            <a:fillRect/>
          </a:stretch>
        </p:blipFill>
        <p:spPr>
          <a:xfrm>
            <a:off x="1739650" y="1795675"/>
            <a:ext cx="5524500" cy="2247900"/>
          </a:xfrm>
          <a:prstGeom prst="rect">
            <a:avLst/>
          </a:prstGeom>
          <a:noFill/>
          <a:ln>
            <a:noFill/>
          </a:ln>
        </p:spPr>
      </p:pic>
      <p:pic>
        <p:nvPicPr>
          <p:cNvPr id="407" name="Google Shape;407;p39"/>
          <p:cNvPicPr preferRelativeResize="0"/>
          <p:nvPr/>
        </p:nvPicPr>
        <p:blipFill>
          <a:blip r:embed="rId5">
            <a:alphaModFix/>
          </a:blip>
          <a:stretch>
            <a:fillRect/>
          </a:stretch>
        </p:blipFill>
        <p:spPr>
          <a:xfrm>
            <a:off x="1715825" y="1867100"/>
            <a:ext cx="5572125" cy="210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06"/>
                                        </p:tgtEl>
                                      </p:cBhvr>
                                    </p:animEffect>
                                    <p:set>
                                      <p:cBhvr>
                                        <p:cTn dur="1" fill="hold">
                                          <p:stCondLst>
                                            <p:cond delay="1000"/>
                                          </p:stCondLst>
                                        </p:cTn>
                                        <p:tgtEl>
                                          <p:spTgt spid="406"/>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000"/>
                                        <p:tgtEl>
                                          <p:spTgt spid="4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66"/>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8 Shard Key</a:t>
            </a:r>
            <a:endParaRPr sz="2400">
              <a:solidFill>
                <a:srgbClr val="0C0C0C"/>
              </a:solidFill>
              <a:latin typeface="Calibri"/>
              <a:ea typeface="Calibri"/>
              <a:cs typeface="Calibri"/>
              <a:sym typeface="Calibri"/>
            </a:endParaRPr>
          </a:p>
        </p:txBody>
      </p:sp>
      <p:sp>
        <p:nvSpPr>
          <p:cNvPr id="727" name="Google Shape;727;p66"/>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28" name="Google Shape;728;p66"/>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29" name="Google Shape;729;p66"/>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30" name="Google Shape;730;p66"/>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31" name="Google Shape;731;p66"/>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32" name="Google Shape;732;p66"/>
          <p:cNvSpPr txBox="1"/>
          <p:nvPr/>
        </p:nvSpPr>
        <p:spPr>
          <a:xfrm>
            <a:off x="391850" y="661525"/>
            <a:ext cx="2219400" cy="63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Balanceo</a:t>
            </a:r>
            <a:endParaRPr b="1" sz="1600">
              <a:solidFill>
                <a:srgbClr val="3F3F3F"/>
              </a:solidFill>
              <a:latin typeface="Calibri"/>
              <a:ea typeface="Calibri"/>
              <a:cs typeface="Calibri"/>
              <a:sym typeface="Calibri"/>
            </a:endParaRPr>
          </a:p>
        </p:txBody>
      </p:sp>
      <p:pic>
        <p:nvPicPr>
          <p:cNvPr id="733" name="Google Shape;733;p66"/>
          <p:cNvPicPr preferRelativeResize="0"/>
          <p:nvPr/>
        </p:nvPicPr>
        <p:blipFill>
          <a:blip r:embed="rId4">
            <a:alphaModFix/>
          </a:blip>
          <a:stretch>
            <a:fillRect/>
          </a:stretch>
        </p:blipFill>
        <p:spPr>
          <a:xfrm>
            <a:off x="1168150" y="1368650"/>
            <a:ext cx="6667500" cy="2400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67"/>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8 Operaciones sobre sharding</a:t>
            </a:r>
            <a:endParaRPr sz="2400">
              <a:solidFill>
                <a:srgbClr val="0C0C0C"/>
              </a:solidFill>
              <a:latin typeface="Calibri"/>
              <a:ea typeface="Calibri"/>
              <a:cs typeface="Calibri"/>
              <a:sym typeface="Calibri"/>
            </a:endParaRPr>
          </a:p>
        </p:txBody>
      </p:sp>
      <p:sp>
        <p:nvSpPr>
          <p:cNvPr id="739" name="Google Shape;739;p67"/>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40" name="Google Shape;740;p67"/>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41" name="Google Shape;741;p67"/>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42" name="Google Shape;742;p67"/>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43" name="Google Shape;743;p67"/>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44" name="Google Shape;744;p67"/>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Las operaciones de lectura/escritura (actualizaciones) si </a:t>
            </a:r>
            <a:r>
              <a:rPr b="1" lang="es" sz="1600">
                <a:solidFill>
                  <a:srgbClr val="3F3F3F"/>
                </a:solidFill>
                <a:latin typeface="Calibri"/>
                <a:ea typeface="Calibri"/>
                <a:cs typeface="Calibri"/>
                <a:sym typeface="Calibri"/>
              </a:rPr>
              <a:t>NO</a:t>
            </a:r>
            <a:r>
              <a:rPr lang="es" sz="1600">
                <a:solidFill>
                  <a:srgbClr val="3F3F3F"/>
                </a:solidFill>
                <a:latin typeface="Calibri"/>
                <a:ea typeface="Calibri"/>
                <a:cs typeface="Calibri"/>
                <a:sym typeface="Calibri"/>
              </a:rPr>
              <a:t> tienen la shard key </a:t>
            </a:r>
            <a:r>
              <a:rPr b="1" lang="es" sz="1600">
                <a:solidFill>
                  <a:srgbClr val="3F3F3F"/>
                </a:solidFill>
                <a:latin typeface="Calibri"/>
                <a:ea typeface="Calibri"/>
                <a:cs typeface="Calibri"/>
                <a:sym typeface="Calibri"/>
              </a:rPr>
              <a:t>pueden ser muy ineficientes</a:t>
            </a:r>
            <a:r>
              <a:rPr lang="es" sz="1600">
                <a:solidFill>
                  <a:srgbClr val="3F3F3F"/>
                </a:solidFill>
                <a:latin typeface="Calibri"/>
                <a:ea typeface="Calibri"/>
                <a:cs typeface="Calibri"/>
                <a:sym typeface="Calibri"/>
              </a:rPr>
              <a:t>.</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En las operaciones de agregación:</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Se va a intentar siempre que las operaciones se realicen sobre cada shard, por ejemplo:</a:t>
            </a:r>
            <a:endParaRPr sz="1600">
              <a:solidFill>
                <a:srgbClr val="3F3F3F"/>
              </a:solidFill>
              <a:latin typeface="Calibri"/>
              <a:ea typeface="Calibri"/>
              <a:cs typeface="Calibri"/>
              <a:sym typeface="Calibri"/>
            </a:endParaRPr>
          </a:p>
          <a:p>
            <a:pPr indent="-330200" lvl="2" marL="13716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match sobre shard key</a:t>
            </a:r>
            <a:endParaRPr sz="1600">
              <a:solidFill>
                <a:srgbClr val="3F3F3F"/>
              </a:solidFill>
              <a:latin typeface="Calibri"/>
              <a:ea typeface="Calibri"/>
              <a:cs typeface="Calibri"/>
              <a:sym typeface="Calibri"/>
            </a:endParaRPr>
          </a:p>
          <a:p>
            <a:pPr indent="-330200" lvl="2" marL="13716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projections</a:t>
            </a:r>
            <a:endParaRPr sz="1600">
              <a:solidFill>
                <a:srgbClr val="3F3F3F"/>
              </a:solidFill>
              <a:latin typeface="Calibri"/>
              <a:ea typeface="Calibri"/>
              <a:cs typeface="Calibri"/>
              <a:sym typeface="Calibri"/>
            </a:endParaRPr>
          </a:p>
          <a:p>
            <a:pPr indent="-330200" lvl="2" marL="13716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sort sobre shard key</a:t>
            </a:r>
            <a:endParaRPr sz="1600">
              <a:solidFill>
                <a:srgbClr val="3F3F3F"/>
              </a:solidFill>
              <a:latin typeface="Calibri"/>
              <a:ea typeface="Calibri"/>
              <a:cs typeface="Calibri"/>
              <a:sym typeface="Calibri"/>
            </a:endParaRPr>
          </a:p>
          <a:p>
            <a:pPr indent="-330200" lvl="1" marL="9144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Si no se puede hacer así, se escoge un shard y la agregación se realiza en esa máquina: </a:t>
            </a:r>
            <a:r>
              <a:rPr b="1" lang="es" sz="1600">
                <a:solidFill>
                  <a:srgbClr val="3F3F3F"/>
                </a:solidFill>
                <a:latin typeface="Calibri"/>
                <a:ea typeface="Calibri"/>
                <a:cs typeface="Calibri"/>
                <a:sym typeface="Calibri"/>
              </a:rPr>
              <a:t>exige mucho movimiento de información</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No utilizar la shard key implicar ejecutar la operación sobre cada nodo y luego unificar el resultado.</a:t>
            </a:r>
            <a:endParaRPr b="1"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68"/>
          <p:cNvSpPr/>
          <p:nvPr/>
        </p:nvSpPr>
        <p:spPr>
          <a:xfrm>
            <a:off x="5805300" y="3473400"/>
            <a:ext cx="1657800" cy="534600"/>
          </a:xfrm>
          <a:prstGeom prst="rect">
            <a:avLst/>
          </a:prstGeom>
          <a:solidFill>
            <a:srgbClr val="EE9C0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Config Server</a:t>
            </a:r>
            <a:endParaRPr b="1">
              <a:solidFill>
                <a:schemeClr val="lt1"/>
              </a:solidFill>
            </a:endParaRPr>
          </a:p>
        </p:txBody>
      </p:sp>
      <p:sp>
        <p:nvSpPr>
          <p:cNvPr id="750" name="Google Shape;750;p68"/>
          <p:cNvSpPr/>
          <p:nvPr/>
        </p:nvSpPr>
        <p:spPr>
          <a:xfrm>
            <a:off x="5794500" y="3017725"/>
            <a:ext cx="1657800" cy="534600"/>
          </a:xfrm>
          <a:prstGeom prst="rect">
            <a:avLst/>
          </a:prstGeom>
          <a:solidFill>
            <a:srgbClr val="EE9C0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Config Server</a:t>
            </a:r>
            <a:endParaRPr b="1">
              <a:solidFill>
                <a:schemeClr val="lt1"/>
              </a:solidFill>
            </a:endParaRPr>
          </a:p>
        </p:txBody>
      </p:sp>
      <p:sp>
        <p:nvSpPr>
          <p:cNvPr id="751" name="Google Shape;751;p68"/>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9 Despliegue y configuración</a:t>
            </a:r>
            <a:endParaRPr sz="2400">
              <a:solidFill>
                <a:srgbClr val="0C0C0C"/>
              </a:solidFill>
              <a:latin typeface="Calibri"/>
              <a:ea typeface="Calibri"/>
              <a:cs typeface="Calibri"/>
              <a:sym typeface="Calibri"/>
            </a:endParaRPr>
          </a:p>
        </p:txBody>
      </p:sp>
      <p:sp>
        <p:nvSpPr>
          <p:cNvPr id="752" name="Google Shape;752;p68"/>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53" name="Google Shape;753;p68"/>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54" name="Google Shape;754;p68"/>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55" name="Google Shape;755;p68"/>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56" name="Google Shape;756;p68"/>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57" name="Google Shape;757;p68"/>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El despliegue habitualmente se hace en el siguiente orden:</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Config Servers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Mongos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AutoNum type="arabicPeriod"/>
            </a:pPr>
            <a:r>
              <a:rPr lang="es" sz="1600">
                <a:solidFill>
                  <a:srgbClr val="3F3F3F"/>
                </a:solidFill>
                <a:latin typeface="Calibri"/>
                <a:ea typeface="Calibri"/>
                <a:cs typeface="Calibri"/>
                <a:sym typeface="Calibri"/>
              </a:rPr>
              <a:t>Shards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Puede utilizarse el script del repositorio del curso</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Arquitectura del laboratorio:</a:t>
            </a:r>
            <a:endParaRPr sz="1600">
              <a:solidFill>
                <a:srgbClr val="3F3F3F"/>
              </a:solidFill>
              <a:latin typeface="Calibri"/>
              <a:ea typeface="Calibri"/>
              <a:cs typeface="Calibri"/>
              <a:sym typeface="Calibri"/>
            </a:endParaRPr>
          </a:p>
        </p:txBody>
      </p:sp>
      <p:sp>
        <p:nvSpPr>
          <p:cNvPr id="758" name="Google Shape;758;p68"/>
          <p:cNvSpPr/>
          <p:nvPr/>
        </p:nvSpPr>
        <p:spPr>
          <a:xfrm>
            <a:off x="3037100" y="2607900"/>
            <a:ext cx="1657800" cy="534600"/>
          </a:xfrm>
          <a:prstGeom prst="rect">
            <a:avLst/>
          </a:prstGeom>
          <a:solidFill>
            <a:srgbClr val="3299CC"/>
          </a:solidFill>
          <a:ln cap="flat" cmpd="sng" w="9525">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2F2F2"/>
                </a:solidFill>
              </a:rPr>
              <a:t>Mongos</a:t>
            </a:r>
            <a:endParaRPr b="1">
              <a:solidFill>
                <a:srgbClr val="F2F2F2"/>
              </a:solidFill>
            </a:endParaRPr>
          </a:p>
        </p:txBody>
      </p:sp>
      <p:sp>
        <p:nvSpPr>
          <p:cNvPr id="759" name="Google Shape;759;p68"/>
          <p:cNvSpPr/>
          <p:nvPr/>
        </p:nvSpPr>
        <p:spPr>
          <a:xfrm>
            <a:off x="2293700" y="3852725"/>
            <a:ext cx="1657800" cy="534600"/>
          </a:xfrm>
          <a:prstGeom prst="rect">
            <a:avLst/>
          </a:prstGeom>
          <a:solidFill>
            <a:srgbClr val="6CB3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9F9F9"/>
                </a:solidFill>
              </a:rPr>
              <a:t>Shard 1</a:t>
            </a:r>
            <a:endParaRPr b="1">
              <a:solidFill>
                <a:srgbClr val="F9F9F9"/>
              </a:solidFill>
            </a:endParaRPr>
          </a:p>
        </p:txBody>
      </p:sp>
      <p:sp>
        <p:nvSpPr>
          <p:cNvPr id="760" name="Google Shape;760;p68"/>
          <p:cNvSpPr/>
          <p:nvPr/>
        </p:nvSpPr>
        <p:spPr>
          <a:xfrm>
            <a:off x="5192500" y="3180850"/>
            <a:ext cx="1657800" cy="534600"/>
          </a:xfrm>
          <a:prstGeom prst="rect">
            <a:avLst/>
          </a:prstGeom>
          <a:solidFill>
            <a:srgbClr val="EE9C0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chemeClr val="lt1"/>
                </a:solidFill>
              </a:rPr>
              <a:t>Config Server</a:t>
            </a:r>
            <a:endParaRPr b="1">
              <a:solidFill>
                <a:schemeClr val="lt1"/>
              </a:solidFill>
            </a:endParaRPr>
          </a:p>
        </p:txBody>
      </p:sp>
      <p:sp>
        <p:nvSpPr>
          <p:cNvPr id="761" name="Google Shape;761;p68"/>
          <p:cNvSpPr/>
          <p:nvPr/>
        </p:nvSpPr>
        <p:spPr>
          <a:xfrm>
            <a:off x="4085975" y="3852725"/>
            <a:ext cx="1657800" cy="534600"/>
          </a:xfrm>
          <a:prstGeom prst="rect">
            <a:avLst/>
          </a:prstGeom>
          <a:solidFill>
            <a:srgbClr val="6CB34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s">
                <a:solidFill>
                  <a:srgbClr val="F9F9F9"/>
                </a:solidFill>
              </a:rPr>
              <a:t>Shard 2</a:t>
            </a:r>
            <a:endParaRPr b="1">
              <a:solidFill>
                <a:srgbClr val="F9F9F9"/>
              </a:solidFill>
            </a:endParaRPr>
          </a:p>
        </p:txBody>
      </p:sp>
      <p:sp>
        <p:nvSpPr>
          <p:cNvPr id="762" name="Google Shape;762;p68"/>
          <p:cNvSpPr txBox="1"/>
          <p:nvPr/>
        </p:nvSpPr>
        <p:spPr>
          <a:xfrm>
            <a:off x="3402500" y="2303375"/>
            <a:ext cx="909000" cy="42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:27017</a:t>
            </a:r>
            <a:endParaRPr/>
          </a:p>
        </p:txBody>
      </p:sp>
      <p:sp>
        <p:nvSpPr>
          <p:cNvPr id="763" name="Google Shape;763;p68"/>
          <p:cNvSpPr txBox="1"/>
          <p:nvPr/>
        </p:nvSpPr>
        <p:spPr>
          <a:xfrm>
            <a:off x="5743775" y="2247793"/>
            <a:ext cx="833400" cy="88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:27019, :27029, </a:t>
            </a:r>
            <a:endParaRPr/>
          </a:p>
          <a:p>
            <a:pPr indent="0" lvl="0" marL="0" rtl="0" algn="l">
              <a:spcBef>
                <a:spcPts val="0"/>
              </a:spcBef>
              <a:spcAft>
                <a:spcPts val="0"/>
              </a:spcAft>
              <a:buNone/>
            </a:pPr>
            <a:r>
              <a:rPr lang="es"/>
              <a:t>:27039</a:t>
            </a:r>
            <a:endParaRPr/>
          </a:p>
        </p:txBody>
      </p:sp>
      <p:sp>
        <p:nvSpPr>
          <p:cNvPr id="764" name="Google Shape;764;p68"/>
          <p:cNvSpPr txBox="1"/>
          <p:nvPr/>
        </p:nvSpPr>
        <p:spPr>
          <a:xfrm>
            <a:off x="4461700" y="3509050"/>
            <a:ext cx="8334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:27028</a:t>
            </a:r>
            <a:endParaRPr/>
          </a:p>
        </p:txBody>
      </p:sp>
      <p:sp>
        <p:nvSpPr>
          <p:cNvPr id="765" name="Google Shape;765;p68"/>
          <p:cNvSpPr txBox="1"/>
          <p:nvPr/>
        </p:nvSpPr>
        <p:spPr>
          <a:xfrm>
            <a:off x="2709100" y="3509050"/>
            <a:ext cx="833400" cy="35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t>:27018</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69"/>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9 Despliegue y configuración</a:t>
            </a:r>
            <a:endParaRPr sz="2400">
              <a:solidFill>
                <a:srgbClr val="0C0C0C"/>
              </a:solidFill>
              <a:latin typeface="Calibri"/>
              <a:ea typeface="Calibri"/>
              <a:cs typeface="Calibri"/>
              <a:sym typeface="Calibri"/>
            </a:endParaRPr>
          </a:p>
        </p:txBody>
      </p:sp>
      <p:sp>
        <p:nvSpPr>
          <p:cNvPr id="771" name="Google Shape;771;p69"/>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72" name="Google Shape;772;p69"/>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73" name="Google Shape;773;p69"/>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74" name="Google Shape;774;p69"/>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75" name="Google Shape;775;p69"/>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76" name="Google Shape;776;p69"/>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Config Server:</a:t>
            </a:r>
            <a:endParaRPr b="1"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Creamos un directorio para almacenar data files ( uno por instancia)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457200" marR="0" rtl="0" algn="l">
              <a:lnSpc>
                <a:spcPct val="100000"/>
              </a:lnSpc>
              <a:spcBef>
                <a:spcPts val="0"/>
              </a:spcBef>
              <a:spcAft>
                <a:spcPts val="0"/>
              </a:spcAft>
              <a:buNone/>
            </a:pPr>
            <a:r>
              <a:rPr lang="es" sz="1600">
                <a:solidFill>
                  <a:srgbClr val="3F3F3F"/>
                </a:solidFill>
                <a:latin typeface="Consolas"/>
                <a:ea typeface="Consolas"/>
                <a:cs typeface="Consolas"/>
                <a:sym typeface="Consolas"/>
              </a:rPr>
              <a:t>mkdir -p /data/configdb1</a:t>
            </a:r>
            <a:endParaRPr sz="1600">
              <a:solidFill>
                <a:srgbClr val="3F3F3F"/>
              </a:solidFill>
              <a:latin typeface="Consolas"/>
              <a:ea typeface="Consolas"/>
              <a:cs typeface="Consolas"/>
              <a:sym typeface="Consolas"/>
            </a:endParaRPr>
          </a:p>
          <a:p>
            <a:pPr indent="0" lvl="0" marL="457200" rtl="0" algn="l">
              <a:spcBef>
                <a:spcPts val="0"/>
              </a:spcBef>
              <a:spcAft>
                <a:spcPts val="0"/>
              </a:spcAft>
              <a:buNone/>
            </a:pPr>
            <a:r>
              <a:rPr lang="es" sz="1600">
                <a:solidFill>
                  <a:srgbClr val="3F3F3F"/>
                </a:solidFill>
                <a:latin typeface="Consolas"/>
                <a:ea typeface="Consolas"/>
                <a:cs typeface="Consolas"/>
                <a:sym typeface="Consolas"/>
              </a:rPr>
              <a:t>mkdir -p /data/configdb2</a:t>
            </a:r>
            <a:endParaRPr sz="1600">
              <a:solidFill>
                <a:srgbClr val="3F3F3F"/>
              </a:solidFill>
              <a:latin typeface="Consolas"/>
              <a:ea typeface="Consolas"/>
              <a:cs typeface="Consolas"/>
              <a:sym typeface="Consolas"/>
            </a:endParaRPr>
          </a:p>
          <a:p>
            <a:pPr indent="0" lvl="0" marL="457200" rtl="0" algn="l">
              <a:spcBef>
                <a:spcPts val="0"/>
              </a:spcBef>
              <a:spcAft>
                <a:spcPts val="0"/>
              </a:spcAft>
              <a:buNone/>
            </a:pPr>
            <a:r>
              <a:rPr lang="es" sz="1600">
                <a:solidFill>
                  <a:srgbClr val="3F3F3F"/>
                </a:solidFill>
                <a:latin typeface="Consolas"/>
                <a:ea typeface="Consolas"/>
                <a:cs typeface="Consolas"/>
                <a:sym typeface="Consolas"/>
              </a:rPr>
              <a:t>mkdir -p /data/configdb3</a:t>
            </a:r>
            <a:endParaRPr sz="1600">
              <a:solidFill>
                <a:srgbClr val="3F3F3F"/>
              </a:solidFill>
              <a:latin typeface="Consolas"/>
              <a:ea typeface="Consolas"/>
              <a:cs typeface="Consolas"/>
              <a:sym typeface="Consolas"/>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Y levantamos 3 instancias: </a:t>
            </a:r>
            <a:endParaRPr sz="1600">
              <a:solidFill>
                <a:srgbClr val="3F3F3F"/>
              </a:solidFill>
              <a:latin typeface="Calibri"/>
              <a:ea typeface="Calibri"/>
              <a:cs typeface="Calibri"/>
              <a:sym typeface="Calibri"/>
            </a:endParaRPr>
          </a:p>
          <a:p>
            <a:pPr indent="0" lvl="0" marL="457200" rtl="0" algn="l">
              <a:spcBef>
                <a:spcPts val="0"/>
              </a:spcBef>
              <a:spcAft>
                <a:spcPts val="0"/>
              </a:spcAft>
              <a:buNone/>
            </a:pPr>
            <a:r>
              <a:rPr lang="es" sz="1600">
                <a:solidFill>
                  <a:srgbClr val="3F3F3F"/>
                </a:solidFill>
                <a:latin typeface="Consolas"/>
                <a:ea typeface="Consolas"/>
                <a:cs typeface="Consolas"/>
                <a:sym typeface="Consolas"/>
              </a:rPr>
              <a:t>mongod --configsvr --dbpath /data/configdb1 --port 27019 &amp;</a:t>
            </a:r>
            <a:endParaRPr sz="1600">
              <a:solidFill>
                <a:srgbClr val="3F3F3F"/>
              </a:solidFill>
              <a:latin typeface="Consolas"/>
              <a:ea typeface="Consolas"/>
              <a:cs typeface="Consolas"/>
              <a:sym typeface="Consolas"/>
            </a:endParaRPr>
          </a:p>
          <a:p>
            <a:pPr indent="0" lvl="0" marL="457200" rtl="0" algn="l">
              <a:spcBef>
                <a:spcPts val="0"/>
              </a:spcBef>
              <a:spcAft>
                <a:spcPts val="0"/>
              </a:spcAft>
              <a:buNone/>
            </a:pPr>
            <a:r>
              <a:rPr lang="es" sz="1600">
                <a:solidFill>
                  <a:srgbClr val="3F3F3F"/>
                </a:solidFill>
                <a:latin typeface="Consolas"/>
                <a:ea typeface="Consolas"/>
                <a:cs typeface="Consolas"/>
                <a:sym typeface="Consolas"/>
              </a:rPr>
              <a:t>mongod --configsvr --dbpath /data/configdb2 --port 27029 &amp; </a:t>
            </a:r>
            <a:endParaRPr sz="1600">
              <a:solidFill>
                <a:srgbClr val="3F3F3F"/>
              </a:solidFill>
              <a:latin typeface="Consolas"/>
              <a:ea typeface="Consolas"/>
              <a:cs typeface="Consolas"/>
              <a:sym typeface="Consolas"/>
            </a:endParaRPr>
          </a:p>
          <a:p>
            <a:pPr indent="0" lvl="0" marL="457200" rtl="0" algn="l">
              <a:spcBef>
                <a:spcPts val="0"/>
              </a:spcBef>
              <a:spcAft>
                <a:spcPts val="0"/>
              </a:spcAft>
              <a:buClr>
                <a:schemeClr val="dk1"/>
              </a:buClr>
              <a:buSzPts val="1100"/>
              <a:buFont typeface="Arial"/>
              <a:buNone/>
            </a:pPr>
            <a:r>
              <a:rPr lang="es" sz="1600">
                <a:solidFill>
                  <a:srgbClr val="3F3F3F"/>
                </a:solidFill>
                <a:latin typeface="Consolas"/>
                <a:ea typeface="Consolas"/>
                <a:cs typeface="Consolas"/>
                <a:sym typeface="Consolas"/>
              </a:rPr>
              <a:t>mongod --configsvr --dbpath /data/configdb3 --port 27039 &amp;</a:t>
            </a:r>
            <a:br>
              <a:rPr lang="es" sz="1600">
                <a:solidFill>
                  <a:srgbClr val="3F3F3F"/>
                </a:solidFill>
                <a:latin typeface="Calibri"/>
                <a:ea typeface="Calibri"/>
                <a:cs typeface="Calibri"/>
                <a:sym typeface="Calibri"/>
              </a:rPr>
            </a:br>
            <a:endParaRPr sz="1600">
              <a:solidFill>
                <a:srgbClr val="3F3F3F"/>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70"/>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9 Despliegue y configuración</a:t>
            </a:r>
            <a:endParaRPr sz="2400">
              <a:solidFill>
                <a:srgbClr val="0C0C0C"/>
              </a:solidFill>
              <a:latin typeface="Calibri"/>
              <a:ea typeface="Calibri"/>
              <a:cs typeface="Calibri"/>
              <a:sym typeface="Calibri"/>
            </a:endParaRPr>
          </a:p>
        </p:txBody>
      </p:sp>
      <p:sp>
        <p:nvSpPr>
          <p:cNvPr id="782" name="Google Shape;782;p70"/>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83" name="Google Shape;783;p7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84" name="Google Shape;784;p7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85" name="Google Shape;785;p7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86" name="Google Shape;786;p7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87" name="Google Shape;787;p70"/>
          <p:cNvSpPr txBox="1"/>
          <p:nvPr/>
        </p:nvSpPr>
        <p:spPr>
          <a:xfrm>
            <a:off x="249550" y="661525"/>
            <a:ext cx="8894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Mongos:</a:t>
            </a:r>
            <a:endParaRPr b="1"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Ejecutamos el comando siguiente (en la máquina de laboratorio):</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onsolas"/>
                <a:ea typeface="Consolas"/>
                <a:cs typeface="Consolas"/>
                <a:sym typeface="Consolas"/>
              </a:rPr>
              <a:t>mongos --configdb paradigma:27019,paradigma:27029,paradigma:27039 &amp;</a:t>
            </a:r>
            <a:br>
              <a:rPr lang="es" sz="1600">
                <a:solidFill>
                  <a:srgbClr val="3F3F3F"/>
                </a:solidFill>
                <a:latin typeface="Consolas"/>
                <a:ea typeface="Consolas"/>
                <a:cs typeface="Consolas"/>
                <a:sym typeface="Consolas"/>
              </a:rPr>
            </a:br>
            <a:endParaRPr sz="1600">
              <a:solidFill>
                <a:srgbClr val="3F3F3F"/>
              </a:solidFill>
              <a:latin typeface="Consolas"/>
              <a:ea typeface="Consolas"/>
              <a:cs typeface="Consolas"/>
              <a:sym typeface="Consolas"/>
            </a:endParaRPr>
          </a:p>
          <a:p>
            <a:pPr indent="0" lvl="0" marL="0" rtl="0" algn="l">
              <a:spcBef>
                <a:spcPts val="0"/>
              </a:spcBef>
              <a:spcAft>
                <a:spcPts val="0"/>
              </a:spcAft>
              <a:buNone/>
            </a:pPr>
            <a:r>
              <a:rPr lang="es" sz="1600">
                <a:solidFill>
                  <a:srgbClr val="3F3F3F"/>
                </a:solidFill>
                <a:latin typeface="Calibri"/>
                <a:ea typeface="Calibri"/>
                <a:cs typeface="Calibri"/>
                <a:sym typeface="Calibri"/>
              </a:rPr>
              <a:t>Sustituyendo hostname por el hostname de la máquina</a:t>
            </a:r>
            <a:endParaRPr sz="1600">
              <a:solidFill>
                <a:srgbClr val="3F3F3F"/>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71"/>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9 Despliegue y configuración</a:t>
            </a:r>
            <a:endParaRPr sz="2400">
              <a:solidFill>
                <a:srgbClr val="0C0C0C"/>
              </a:solidFill>
              <a:latin typeface="Calibri"/>
              <a:ea typeface="Calibri"/>
              <a:cs typeface="Calibri"/>
              <a:sym typeface="Calibri"/>
            </a:endParaRPr>
          </a:p>
        </p:txBody>
      </p:sp>
      <p:sp>
        <p:nvSpPr>
          <p:cNvPr id="793" name="Google Shape;793;p7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794" name="Google Shape;794;p7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795" name="Google Shape;795;p7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796" name="Google Shape;796;p7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797" name="Google Shape;797;p7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798" name="Google Shape;798;p71"/>
          <p:cNvSpPr txBox="1"/>
          <p:nvPr/>
        </p:nvSpPr>
        <p:spPr>
          <a:xfrm>
            <a:off x="249550" y="661525"/>
            <a:ext cx="8894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Shards:</a:t>
            </a:r>
            <a:endParaRPr b="1"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Creamos los directorios de datos: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onsolas"/>
                <a:ea typeface="Consolas"/>
                <a:cs typeface="Consolas"/>
                <a:sym typeface="Consolas"/>
              </a:rPr>
              <a:t>mkdir -p /data/shard1</a:t>
            </a:r>
            <a:endParaRPr sz="1600">
              <a:solidFill>
                <a:srgbClr val="3F3F3F"/>
              </a:solidFill>
              <a:latin typeface="Consolas"/>
              <a:ea typeface="Consolas"/>
              <a:cs typeface="Consolas"/>
              <a:sym typeface="Consolas"/>
            </a:endParaRPr>
          </a:p>
          <a:p>
            <a:pPr indent="0" lvl="0" marL="0" rtl="0" algn="l">
              <a:spcBef>
                <a:spcPts val="0"/>
              </a:spcBef>
              <a:spcAft>
                <a:spcPts val="0"/>
              </a:spcAft>
              <a:buNone/>
            </a:pPr>
            <a:r>
              <a:rPr lang="es" sz="1600">
                <a:solidFill>
                  <a:srgbClr val="3F3F3F"/>
                </a:solidFill>
                <a:latin typeface="Consolas"/>
                <a:ea typeface="Consolas"/>
                <a:cs typeface="Consolas"/>
                <a:sym typeface="Consolas"/>
              </a:rPr>
              <a:t>mkdir -p /data/shard2</a:t>
            </a:r>
            <a:br>
              <a:rPr lang="es" sz="1600">
                <a:solidFill>
                  <a:srgbClr val="3F3F3F"/>
                </a:solidFill>
                <a:latin typeface="Consolas"/>
                <a:ea typeface="Consolas"/>
                <a:cs typeface="Consolas"/>
                <a:sym typeface="Consolas"/>
              </a:rPr>
            </a:br>
            <a:endParaRPr sz="1600">
              <a:solidFill>
                <a:srgbClr val="3F3F3F"/>
              </a:solidFill>
              <a:latin typeface="Consolas"/>
              <a:ea typeface="Consolas"/>
              <a:cs typeface="Consolas"/>
              <a:sym typeface="Consolas"/>
            </a:endParaRPr>
          </a:p>
          <a:p>
            <a:pPr indent="0" lvl="0" marL="0" rtl="0" algn="l">
              <a:spcBef>
                <a:spcPts val="0"/>
              </a:spcBef>
              <a:spcAft>
                <a:spcPts val="0"/>
              </a:spcAft>
              <a:buNone/>
            </a:pPr>
            <a:r>
              <a:rPr lang="es" sz="1600">
                <a:solidFill>
                  <a:srgbClr val="3F3F3F"/>
                </a:solidFill>
                <a:latin typeface="Calibri"/>
                <a:ea typeface="Calibri"/>
                <a:cs typeface="Calibri"/>
                <a:sym typeface="Calibri"/>
              </a:rPr>
              <a:t>Y levantamos el proceso mongod con las opciones para sharding, dbpath y puertos</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onsolas"/>
                <a:ea typeface="Consolas"/>
                <a:cs typeface="Consolas"/>
                <a:sym typeface="Consolas"/>
              </a:rPr>
              <a:t>mongod --shardsvr --replSet RS1 --dbpath /data/shard1 --port 27018 --noprealloc --nojournal &amp;</a:t>
            </a:r>
            <a:endParaRPr sz="1600">
              <a:solidFill>
                <a:srgbClr val="3F3F3F"/>
              </a:solidFill>
              <a:latin typeface="Consolas"/>
              <a:ea typeface="Consolas"/>
              <a:cs typeface="Consolas"/>
              <a:sym typeface="Consolas"/>
            </a:endParaRPr>
          </a:p>
          <a:p>
            <a:pPr indent="0" lvl="0" marL="0" rtl="0" algn="l">
              <a:spcBef>
                <a:spcPts val="0"/>
              </a:spcBef>
              <a:spcAft>
                <a:spcPts val="0"/>
              </a:spcAft>
              <a:buNone/>
            </a:pPr>
            <a:r>
              <a:rPr lang="es" sz="1600">
                <a:solidFill>
                  <a:srgbClr val="3F3F3F"/>
                </a:solidFill>
                <a:latin typeface="Consolas"/>
                <a:ea typeface="Consolas"/>
                <a:cs typeface="Consolas"/>
                <a:sym typeface="Consolas"/>
              </a:rPr>
              <a:t>mongod --shardsvr --replSet RS2 --dbpath /data/shard2 --port 27028 --noprealloc --nojournal &amp; </a:t>
            </a:r>
            <a:endParaRPr sz="1600">
              <a:solidFill>
                <a:srgbClr val="3F3F3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72"/>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9 Despliegue y configuración</a:t>
            </a:r>
            <a:endParaRPr sz="2400">
              <a:solidFill>
                <a:srgbClr val="0C0C0C"/>
              </a:solidFill>
              <a:latin typeface="Calibri"/>
              <a:ea typeface="Calibri"/>
              <a:cs typeface="Calibri"/>
              <a:sym typeface="Calibri"/>
            </a:endParaRPr>
          </a:p>
        </p:txBody>
      </p:sp>
      <p:sp>
        <p:nvSpPr>
          <p:cNvPr id="804" name="Google Shape;804;p72"/>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05" name="Google Shape;805;p7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06" name="Google Shape;806;p7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807" name="Google Shape;807;p7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08" name="Google Shape;808;p7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809" name="Google Shape;809;p72"/>
          <p:cNvSpPr txBox="1"/>
          <p:nvPr/>
        </p:nvSpPr>
        <p:spPr>
          <a:xfrm>
            <a:off x="249600" y="689250"/>
            <a:ext cx="8894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Shards:</a:t>
            </a:r>
            <a:endParaRPr b="1"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Inicializamos el replica set en cada shard. Nos conectamos a cada instancia de los shards:</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onsolas"/>
                <a:ea typeface="Consolas"/>
                <a:cs typeface="Consolas"/>
                <a:sym typeface="Consolas"/>
              </a:rPr>
              <a:t>mongo --port 27018 </a:t>
            </a:r>
            <a:endParaRPr sz="1600">
              <a:solidFill>
                <a:srgbClr val="3F3F3F"/>
              </a:solidFill>
              <a:latin typeface="Consolas"/>
              <a:ea typeface="Consolas"/>
              <a:cs typeface="Consolas"/>
              <a:sym typeface="Consolas"/>
            </a:endParaRPr>
          </a:p>
          <a:p>
            <a:pPr indent="0" lvl="0" marL="0" rtl="0" algn="l">
              <a:spcBef>
                <a:spcPts val="0"/>
              </a:spcBef>
              <a:spcAft>
                <a:spcPts val="0"/>
              </a:spcAft>
              <a:buNone/>
            </a:pPr>
            <a:r>
              <a:rPr lang="es" sz="1600">
                <a:solidFill>
                  <a:srgbClr val="3F3F3F"/>
                </a:solidFill>
                <a:latin typeface="Consolas"/>
                <a:ea typeface="Consolas"/>
                <a:cs typeface="Consolas"/>
                <a:sym typeface="Consolas"/>
              </a:rPr>
              <a:t>mongo --port 27028</a:t>
            </a:r>
            <a:endParaRPr sz="1600">
              <a:solidFill>
                <a:srgbClr val="3F3F3F"/>
              </a:solidFill>
              <a:latin typeface="Consolas"/>
              <a:ea typeface="Consolas"/>
              <a:cs typeface="Consolas"/>
              <a:sym typeface="Consolas"/>
            </a:endParaRPr>
          </a:p>
          <a:p>
            <a:pPr indent="0" lvl="0" marL="0" rtl="0" algn="l">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Y ejecutamos el comando</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onsolas"/>
                <a:ea typeface="Consolas"/>
                <a:cs typeface="Consolas"/>
                <a:sym typeface="Consolas"/>
              </a:rPr>
              <a:t>rs.initiate()</a:t>
            </a:r>
            <a:endParaRPr sz="1600">
              <a:solidFill>
                <a:srgbClr val="3F3F3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3" name="Shape 813"/>
        <p:cNvGrpSpPr/>
        <p:nvPr/>
      </p:nvGrpSpPr>
      <p:grpSpPr>
        <a:xfrm>
          <a:off x="0" y="0"/>
          <a:ext cx="0" cy="0"/>
          <a:chOff x="0" y="0"/>
          <a:chExt cx="0" cy="0"/>
        </a:xfrm>
      </p:grpSpPr>
      <p:sp>
        <p:nvSpPr>
          <p:cNvPr id="814" name="Google Shape;814;p73"/>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9 Despliegue y configuración</a:t>
            </a:r>
            <a:endParaRPr sz="2400">
              <a:solidFill>
                <a:srgbClr val="0C0C0C"/>
              </a:solidFill>
              <a:latin typeface="Calibri"/>
              <a:ea typeface="Calibri"/>
              <a:cs typeface="Calibri"/>
              <a:sym typeface="Calibri"/>
            </a:endParaRPr>
          </a:p>
        </p:txBody>
      </p:sp>
      <p:sp>
        <p:nvSpPr>
          <p:cNvPr id="815" name="Google Shape;815;p7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16" name="Google Shape;816;p7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17" name="Google Shape;817;p7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818" name="Google Shape;818;p7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19" name="Google Shape;819;p7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820" name="Google Shape;820;p73"/>
          <p:cNvSpPr txBox="1"/>
          <p:nvPr/>
        </p:nvSpPr>
        <p:spPr>
          <a:xfrm>
            <a:off x="249550" y="661525"/>
            <a:ext cx="8894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Mongos:</a:t>
            </a:r>
            <a:endParaRPr b="1"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Por último, nos conectamos al mongos para añadir los shards:</a:t>
            </a:r>
            <a:endParaRPr sz="1600">
              <a:solidFill>
                <a:srgbClr val="3F3F3F"/>
              </a:solidFill>
              <a:latin typeface="Calibri"/>
              <a:ea typeface="Calibri"/>
              <a:cs typeface="Calibri"/>
              <a:sym typeface="Calibri"/>
            </a:endParaRPr>
          </a:p>
          <a:p>
            <a:pPr indent="0" lvl="0" marL="457200" rtl="0" algn="l">
              <a:spcBef>
                <a:spcPts val="0"/>
              </a:spcBef>
              <a:spcAft>
                <a:spcPts val="0"/>
              </a:spcAft>
              <a:buNone/>
            </a:pPr>
            <a:r>
              <a:rPr lang="es" sz="1600">
                <a:solidFill>
                  <a:srgbClr val="3F3F3F"/>
                </a:solidFill>
                <a:latin typeface="Consolas"/>
                <a:ea typeface="Consolas"/>
                <a:cs typeface="Consolas"/>
                <a:sym typeface="Consolas"/>
              </a:rPr>
              <a:t>sh.addShard("RS1/paradigma:27018")</a:t>
            </a:r>
            <a:endParaRPr sz="1600">
              <a:solidFill>
                <a:srgbClr val="3F3F3F"/>
              </a:solidFill>
              <a:latin typeface="Consolas"/>
              <a:ea typeface="Consolas"/>
              <a:cs typeface="Consolas"/>
              <a:sym typeface="Consolas"/>
            </a:endParaRPr>
          </a:p>
          <a:p>
            <a:pPr indent="0" lvl="0" marL="457200" rtl="0" algn="l">
              <a:spcBef>
                <a:spcPts val="0"/>
              </a:spcBef>
              <a:spcAft>
                <a:spcPts val="0"/>
              </a:spcAft>
              <a:buNone/>
            </a:pPr>
            <a:r>
              <a:rPr lang="es" sz="1600">
                <a:solidFill>
                  <a:srgbClr val="3F3F3F"/>
                </a:solidFill>
                <a:latin typeface="Consolas"/>
                <a:ea typeface="Consolas"/>
                <a:cs typeface="Consolas"/>
                <a:sym typeface="Consolas"/>
              </a:rPr>
              <a:t>sh.addShard("RS2/paradigma:27028")</a:t>
            </a:r>
            <a:endParaRPr sz="1600">
              <a:solidFill>
                <a:srgbClr val="3F3F3F"/>
              </a:solidFill>
              <a:latin typeface="Consolas"/>
              <a:ea typeface="Consolas"/>
              <a:cs typeface="Consolas"/>
              <a:sym typeface="Consolas"/>
            </a:endParaRPr>
          </a:p>
          <a:p>
            <a:pPr indent="0" lvl="0" marL="0" rtl="0" algn="l">
              <a:spcBef>
                <a:spcPts val="0"/>
              </a:spcBef>
              <a:spcAft>
                <a:spcPts val="0"/>
              </a:spcAft>
              <a:buNone/>
            </a:pPr>
            <a:r>
              <a:rPr lang="es" sz="1600">
                <a:solidFill>
                  <a:srgbClr val="3F3F3F"/>
                </a:solidFill>
                <a:latin typeface="Calibri"/>
                <a:ea typeface="Calibri"/>
                <a:cs typeface="Calibri"/>
                <a:sym typeface="Calibri"/>
              </a:rPr>
              <a:t>Nos posicionamos sobre la BBDD mishard, creamos un índice en la colección partición, y particionamos la BBDD:</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use mishard</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db.particion.createIndex({x:1})</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sh.enableSharding(“mishard”)</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sh.shardCollection(“mishard.particion”,{x:1})</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lang="es" sz="1600">
                <a:solidFill>
                  <a:srgbClr val="3F3F3F"/>
                </a:solidFill>
                <a:latin typeface="Calibri"/>
                <a:ea typeface="Calibri"/>
                <a:cs typeface="Calibri"/>
                <a:sym typeface="Calibri"/>
              </a:rPr>
              <a:t>sh.status()</a:t>
            </a:r>
            <a:endParaRPr sz="1600">
              <a:solidFill>
                <a:srgbClr val="3F3F3F"/>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4" name="Shape 824"/>
        <p:cNvGrpSpPr/>
        <p:nvPr/>
      </p:nvGrpSpPr>
      <p:grpSpPr>
        <a:xfrm>
          <a:off x="0" y="0"/>
          <a:ext cx="0" cy="0"/>
          <a:chOff x="0" y="0"/>
          <a:chExt cx="0" cy="0"/>
        </a:xfrm>
      </p:grpSpPr>
      <p:sp>
        <p:nvSpPr>
          <p:cNvPr id="825" name="Google Shape;825;p74"/>
          <p:cNvSpPr/>
          <p:nvPr/>
        </p:nvSpPr>
        <p:spPr>
          <a:xfrm>
            <a:off x="642938" y="952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9 Despliegue y configuración</a:t>
            </a:r>
            <a:endParaRPr sz="2400">
              <a:solidFill>
                <a:srgbClr val="0C0C0C"/>
              </a:solidFill>
              <a:latin typeface="Calibri"/>
              <a:ea typeface="Calibri"/>
              <a:cs typeface="Calibri"/>
              <a:sym typeface="Calibri"/>
            </a:endParaRPr>
          </a:p>
        </p:txBody>
      </p:sp>
      <p:sp>
        <p:nvSpPr>
          <p:cNvPr id="826" name="Google Shape;826;p7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827" name="Google Shape;827;p7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828" name="Google Shape;828;p7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829" name="Google Shape;829;p7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830" name="Google Shape;830;p7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831" name="Google Shape;831;p74"/>
          <p:cNvSpPr txBox="1"/>
          <p:nvPr/>
        </p:nvSpPr>
        <p:spPr>
          <a:xfrm>
            <a:off x="249550" y="661525"/>
            <a:ext cx="86091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Usando repositorio y máquina de laboratorio</a:t>
            </a:r>
            <a:endParaRPr b="1"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b="1" lang="es" sz="1600">
                <a:solidFill>
                  <a:srgbClr val="3F3F3F"/>
                </a:solidFill>
                <a:latin typeface="Calibri"/>
                <a:ea typeface="Calibri"/>
                <a:cs typeface="Calibri"/>
                <a:sym typeface="Calibri"/>
              </a:rPr>
              <a:t>startSharding.sh</a:t>
            </a:r>
            <a:endParaRPr b="1" sz="1600">
              <a:solidFill>
                <a:srgbClr val="3F3F3F"/>
              </a:solidFill>
              <a:latin typeface="Calibri"/>
              <a:ea typeface="Calibri"/>
              <a:cs typeface="Calibri"/>
              <a:sym typeface="Calibri"/>
            </a:endParaRPr>
          </a:p>
          <a:p>
            <a:pPr indent="0" lvl="0" marL="457200" rtl="0" algn="l">
              <a:spcBef>
                <a:spcPts val="0"/>
              </a:spcBef>
              <a:spcAft>
                <a:spcPts val="0"/>
              </a:spcAft>
              <a:buNone/>
            </a:pPr>
            <a:r>
              <a:rPr lang="es" sz="1600">
                <a:solidFill>
                  <a:srgbClr val="3F3F3F"/>
                </a:solidFill>
                <a:latin typeface="Calibri"/>
                <a:ea typeface="Calibri"/>
                <a:cs typeface="Calibri"/>
                <a:sym typeface="Calibri"/>
              </a:rPr>
              <a:t>Inicializa un shard con 3 config servers 2 shards y un mongo y puebla la BBDD mishard con 1M de registros</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b="1" lang="es" sz="1600">
                <a:solidFill>
                  <a:srgbClr val="3F3F3F"/>
                </a:solidFill>
                <a:latin typeface="Calibri"/>
                <a:ea typeface="Calibri"/>
                <a:cs typeface="Calibri"/>
                <a:sym typeface="Calibri"/>
              </a:rPr>
              <a:t>cleanEnv.sh</a:t>
            </a:r>
            <a:endParaRPr b="1" sz="1600">
              <a:solidFill>
                <a:srgbClr val="3F3F3F"/>
              </a:solidFill>
              <a:latin typeface="Calibri"/>
              <a:ea typeface="Calibri"/>
              <a:cs typeface="Calibri"/>
              <a:sym typeface="Calibri"/>
            </a:endParaRPr>
          </a:p>
          <a:p>
            <a:pPr indent="0" lvl="0" marL="457200" rtl="0" algn="l">
              <a:spcBef>
                <a:spcPts val="0"/>
              </a:spcBef>
              <a:spcAft>
                <a:spcPts val="0"/>
              </a:spcAft>
              <a:buNone/>
            </a:pPr>
            <a:r>
              <a:rPr lang="es" sz="1600">
                <a:solidFill>
                  <a:srgbClr val="3F3F3F"/>
                </a:solidFill>
                <a:latin typeface="Calibri"/>
                <a:ea typeface="Calibri"/>
                <a:cs typeface="Calibri"/>
                <a:sym typeface="Calibri"/>
              </a:rPr>
              <a:t>Para todas las instancias y borra todos los datos para limpiar el entorno</a:t>
            </a:r>
            <a:endParaRPr sz="1600">
              <a:solidFill>
                <a:srgbClr val="3F3F3F"/>
              </a:solidFill>
              <a:latin typeface="Calibri"/>
              <a:ea typeface="Calibri"/>
              <a:cs typeface="Calibri"/>
              <a:sym typeface="Calibri"/>
            </a:endParaRPr>
          </a:p>
          <a:p>
            <a:pPr indent="0" lvl="0" marL="0" rtl="0" algn="l">
              <a:spcBef>
                <a:spcPts val="0"/>
              </a:spcBef>
              <a:spcAft>
                <a:spcPts val="0"/>
              </a:spcAft>
              <a:buNone/>
            </a:pPr>
            <a:r>
              <a:rPr b="1" lang="es" sz="1600">
                <a:solidFill>
                  <a:srgbClr val="3F3F3F"/>
                </a:solidFill>
                <a:latin typeface="Calibri"/>
                <a:ea typeface="Calibri"/>
                <a:cs typeface="Calibri"/>
                <a:sym typeface="Calibri"/>
              </a:rPr>
              <a:t>stopEnv.sh</a:t>
            </a:r>
            <a:endParaRPr b="1" sz="1600">
              <a:solidFill>
                <a:srgbClr val="3F3F3F"/>
              </a:solidFill>
              <a:latin typeface="Calibri"/>
              <a:ea typeface="Calibri"/>
              <a:cs typeface="Calibri"/>
              <a:sym typeface="Calibri"/>
            </a:endParaRPr>
          </a:p>
          <a:p>
            <a:pPr indent="0" lvl="0" marL="457200" rtl="0" algn="l">
              <a:spcBef>
                <a:spcPts val="0"/>
              </a:spcBef>
              <a:spcAft>
                <a:spcPts val="0"/>
              </a:spcAft>
              <a:buNone/>
            </a:pPr>
            <a:r>
              <a:rPr lang="es" sz="1600">
                <a:solidFill>
                  <a:srgbClr val="3F3F3F"/>
                </a:solidFill>
                <a:latin typeface="Calibri"/>
                <a:ea typeface="Calibri"/>
                <a:cs typeface="Calibri"/>
                <a:sym typeface="Calibri"/>
              </a:rPr>
              <a:t>Para los config servers, los shards y el mongos</a:t>
            </a:r>
            <a:endParaRPr sz="1600">
              <a:solidFill>
                <a:srgbClr val="3F3F3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0"/>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Arquitectura en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13" name="Google Shape;413;p40"/>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14" name="Google Shape;414;p40"/>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15" name="Google Shape;415;p40"/>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416" name="Google Shape;416;p40"/>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17" name="Google Shape;417;p40"/>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18" name="Google Shape;418;p40"/>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Un despliegue en Replica Set nos permite la replicación de datos y la alta disponibilidad del servidor. </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 replicación funciona en modelo maestro-esclavo</a:t>
            </a:r>
            <a:endParaRPr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El failover es automático</a:t>
            </a:r>
            <a:endParaRPr sz="1600">
              <a:solidFill>
                <a:srgbClr val="3F3F3F"/>
              </a:solidFill>
              <a:latin typeface="Calibri"/>
              <a:ea typeface="Calibri"/>
              <a:cs typeface="Calibri"/>
              <a:sym typeface="Calibri"/>
            </a:endParaRPr>
          </a:p>
          <a:p>
            <a:pPr indent="-330200" lvl="0" marL="457200" rtl="0" algn="l">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Todos los nodos guardan el mismo dataset</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El sistema es eventualmente consistente</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El nodo maestro es conocido como nodo Primario y los esclavos como Secundarios</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Las </a:t>
            </a:r>
            <a:r>
              <a:rPr b="1" lang="es" sz="1600">
                <a:solidFill>
                  <a:srgbClr val="3F3F3F"/>
                </a:solidFill>
                <a:latin typeface="Calibri"/>
                <a:ea typeface="Calibri"/>
                <a:cs typeface="Calibri"/>
                <a:sym typeface="Calibri"/>
              </a:rPr>
              <a:t>escrituras </a:t>
            </a:r>
            <a:r>
              <a:rPr lang="es" sz="1600">
                <a:solidFill>
                  <a:srgbClr val="3F3F3F"/>
                </a:solidFill>
                <a:latin typeface="Calibri"/>
                <a:ea typeface="Calibri"/>
                <a:cs typeface="Calibri"/>
                <a:sym typeface="Calibri"/>
              </a:rPr>
              <a:t>siempre se llevan a cabo contra el </a:t>
            </a:r>
            <a:r>
              <a:rPr b="1" lang="es" sz="1600">
                <a:solidFill>
                  <a:srgbClr val="3F3F3F"/>
                </a:solidFill>
                <a:latin typeface="Calibri"/>
                <a:ea typeface="Calibri"/>
                <a:cs typeface="Calibri"/>
                <a:sym typeface="Calibri"/>
              </a:rPr>
              <a:t>nodo primario</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Las </a:t>
            </a:r>
            <a:r>
              <a:rPr b="1" lang="es" sz="1600">
                <a:solidFill>
                  <a:srgbClr val="3F3F3F"/>
                </a:solidFill>
                <a:latin typeface="Calibri"/>
                <a:ea typeface="Calibri"/>
                <a:cs typeface="Calibri"/>
                <a:sym typeface="Calibri"/>
              </a:rPr>
              <a:t>lecturas consistentes </a:t>
            </a:r>
            <a:r>
              <a:rPr lang="es" sz="1600">
                <a:solidFill>
                  <a:srgbClr val="3F3F3F"/>
                </a:solidFill>
                <a:latin typeface="Calibri"/>
                <a:ea typeface="Calibri"/>
                <a:cs typeface="Calibri"/>
                <a:sym typeface="Calibri"/>
              </a:rPr>
              <a:t>deberán hacerse sobre el nodo primario</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El número de nodos en la arquitectura deberá ser impar para garantizar el correcto funcionamiento de la HA</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1"/>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rtl="0" algn="l">
              <a:spcBef>
                <a:spcPts val="0"/>
              </a:spcBef>
              <a:spcAft>
                <a:spcPts val="0"/>
              </a:spcAft>
              <a:buNone/>
            </a:pPr>
            <a:r>
              <a:rPr lang="es" sz="2400">
                <a:solidFill>
                  <a:srgbClr val="0C0C0C"/>
                </a:solidFill>
                <a:latin typeface="Calibri"/>
                <a:ea typeface="Calibri"/>
                <a:cs typeface="Calibri"/>
                <a:sym typeface="Calibri"/>
              </a:rPr>
              <a:t>2 Arquitectura de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24" name="Google Shape;424;p41"/>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25" name="Google Shape;425;p41"/>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26" name="Google Shape;426;p41"/>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427" name="Google Shape;427;p41"/>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28" name="Google Shape;428;p41"/>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pic>
        <p:nvPicPr>
          <p:cNvPr id="429" name="Google Shape;429;p41"/>
          <p:cNvPicPr preferRelativeResize="0"/>
          <p:nvPr/>
        </p:nvPicPr>
        <p:blipFill>
          <a:blip r:embed="rId4">
            <a:alphaModFix/>
          </a:blip>
          <a:stretch>
            <a:fillRect/>
          </a:stretch>
        </p:blipFill>
        <p:spPr>
          <a:xfrm>
            <a:off x="643300" y="1146450"/>
            <a:ext cx="7917850" cy="3221750"/>
          </a:xfrm>
          <a:prstGeom prst="rect">
            <a:avLst/>
          </a:prstGeom>
          <a:noFill/>
          <a:ln>
            <a:noFill/>
          </a:ln>
        </p:spPr>
      </p:pic>
      <p:pic>
        <p:nvPicPr>
          <p:cNvPr id="430" name="Google Shape;430;p41"/>
          <p:cNvPicPr preferRelativeResize="0"/>
          <p:nvPr/>
        </p:nvPicPr>
        <p:blipFill>
          <a:blip r:embed="rId5">
            <a:alphaModFix/>
          </a:blip>
          <a:stretch>
            <a:fillRect/>
          </a:stretch>
        </p:blipFill>
        <p:spPr>
          <a:xfrm>
            <a:off x="642956" y="1257838"/>
            <a:ext cx="8035874" cy="3035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29"/>
                                        </p:tgtEl>
                                      </p:cBhvr>
                                    </p:animEffect>
                                    <p:set>
                                      <p:cBhvr>
                                        <p:cTn dur="1" fill="hold">
                                          <p:stCondLst>
                                            <p:cond delay="1000"/>
                                          </p:stCondLst>
                                        </p:cTn>
                                        <p:tgtEl>
                                          <p:spTgt spid="42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000"/>
                                        <p:tgtEl>
                                          <p:spTgt spid="4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2"/>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Componentes y roles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36" name="Google Shape;436;p42"/>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37" name="Google Shape;437;p42"/>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38" name="Google Shape;438;p42"/>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439" name="Google Shape;439;p42"/>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40" name="Google Shape;440;p42"/>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41" name="Google Shape;441;p42"/>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Un replica set está compuesto por al menos</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Primario</a:t>
            </a:r>
            <a:r>
              <a:rPr lang="es" sz="1600">
                <a:solidFill>
                  <a:srgbClr val="3F3F3F"/>
                </a:solidFill>
                <a:latin typeface="Calibri"/>
                <a:ea typeface="Calibri"/>
                <a:cs typeface="Calibri"/>
                <a:sym typeface="Calibri"/>
              </a:rPr>
              <a:t> : Nodo que recibe todas las peticiones de escritura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Secundario</a:t>
            </a:r>
            <a:r>
              <a:rPr lang="es" sz="1600">
                <a:solidFill>
                  <a:srgbClr val="3F3F3F"/>
                </a:solidFill>
                <a:latin typeface="Calibri"/>
                <a:ea typeface="Calibri"/>
                <a:cs typeface="Calibri"/>
                <a:sym typeface="Calibri"/>
              </a:rPr>
              <a:t>: Nodo de réplica de datos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Y opcionalmente</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b="1" lang="es" sz="1600">
                <a:solidFill>
                  <a:srgbClr val="3F3F3F"/>
                </a:solidFill>
                <a:latin typeface="Calibri"/>
                <a:ea typeface="Calibri"/>
                <a:cs typeface="Calibri"/>
                <a:sym typeface="Calibri"/>
              </a:rPr>
              <a:t>Árbitro</a:t>
            </a:r>
            <a:r>
              <a:rPr lang="es" sz="1600">
                <a:solidFill>
                  <a:srgbClr val="3F3F3F"/>
                </a:solidFill>
                <a:latin typeface="Calibri"/>
                <a:ea typeface="Calibri"/>
                <a:cs typeface="Calibri"/>
                <a:sym typeface="Calibri"/>
              </a:rPr>
              <a:t>: nodo que no almacena copia de los datos pero sirve para el proceso de votación que promociona a primario alguno de los nodos secundarios en caso de empate. Un nodo árbitro deberá ser utilizado siempre que tengamos un </a:t>
            </a:r>
            <a:r>
              <a:rPr b="1" lang="es" sz="1600">
                <a:solidFill>
                  <a:srgbClr val="3F3F3F"/>
                </a:solidFill>
                <a:latin typeface="Calibri"/>
                <a:ea typeface="Calibri"/>
                <a:cs typeface="Calibri"/>
                <a:sym typeface="Calibri"/>
              </a:rPr>
              <a:t>número par de nodos que almacenan datos</a:t>
            </a:r>
            <a:endParaRPr b="1"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43"/>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2 Componentes y roles replica set</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47" name="Google Shape;447;p43"/>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48" name="Google Shape;448;p43"/>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49" name="Google Shape;449;p43"/>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450" name="Google Shape;450;p43"/>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51" name="Google Shape;451;p43"/>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52" name="Google Shape;452;p43"/>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t/>
            </a:r>
            <a:endParaRPr b="1" sz="1600">
              <a:solidFill>
                <a:srgbClr val="3F3F3F"/>
              </a:solidFill>
              <a:latin typeface="Calibri"/>
              <a:ea typeface="Calibri"/>
              <a:cs typeface="Calibri"/>
              <a:sym typeface="Calibri"/>
            </a:endParaRPr>
          </a:p>
        </p:txBody>
      </p:sp>
      <p:pic>
        <p:nvPicPr>
          <p:cNvPr descr="Diagram of a 3 member replica set that consists of a primary and two secondaries." id="453" name="Google Shape;453;p43"/>
          <p:cNvPicPr preferRelativeResize="0"/>
          <p:nvPr/>
        </p:nvPicPr>
        <p:blipFill>
          <a:blip r:embed="rId4">
            <a:alphaModFix/>
          </a:blip>
          <a:stretch>
            <a:fillRect/>
          </a:stretch>
        </p:blipFill>
        <p:spPr>
          <a:xfrm>
            <a:off x="1197075" y="1174663"/>
            <a:ext cx="6667500" cy="2524125"/>
          </a:xfrm>
          <a:prstGeom prst="rect">
            <a:avLst/>
          </a:prstGeom>
          <a:noFill/>
          <a:ln>
            <a:noFill/>
          </a:ln>
        </p:spPr>
      </p:pic>
      <p:pic>
        <p:nvPicPr>
          <p:cNvPr id="454" name="Google Shape;454;p43"/>
          <p:cNvPicPr preferRelativeResize="0"/>
          <p:nvPr/>
        </p:nvPicPr>
        <p:blipFill>
          <a:blip r:embed="rId5">
            <a:alphaModFix/>
          </a:blip>
          <a:stretch>
            <a:fillRect/>
          </a:stretch>
        </p:blipFill>
        <p:spPr>
          <a:xfrm>
            <a:off x="918700" y="1147050"/>
            <a:ext cx="7452300" cy="2524588"/>
          </a:xfrm>
          <a:prstGeom prst="rect">
            <a:avLst/>
          </a:prstGeom>
          <a:noFill/>
          <a:ln>
            <a:noFill/>
          </a:ln>
        </p:spPr>
      </p:pic>
      <p:pic>
        <p:nvPicPr>
          <p:cNvPr id="455" name="Google Shape;455;p43"/>
          <p:cNvPicPr preferRelativeResize="0"/>
          <p:nvPr/>
        </p:nvPicPr>
        <p:blipFill>
          <a:blip r:embed="rId6">
            <a:alphaModFix/>
          </a:blip>
          <a:stretch>
            <a:fillRect/>
          </a:stretch>
        </p:blipFill>
        <p:spPr>
          <a:xfrm>
            <a:off x="1021763" y="2141250"/>
            <a:ext cx="7100463" cy="1676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453"/>
                                        </p:tgtEl>
                                      </p:cBhvr>
                                    </p:animEffect>
                                    <p:set>
                                      <p:cBhvr>
                                        <p:cTn dur="1" fill="hold">
                                          <p:stCondLst>
                                            <p:cond delay="1000"/>
                                          </p:stCondLst>
                                        </p:cTn>
                                        <p:tgtEl>
                                          <p:spTgt spid="453"/>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par>
                                <p:cTn fill="hold" nodeType="withEffect" presetClass="exit" presetID="10" presetSubtype="0">
                                  <p:stCondLst>
                                    <p:cond delay="0"/>
                                  </p:stCondLst>
                                  <p:childTnLst>
                                    <p:animEffect filter="fade" transition="out">
                                      <p:cBhvr>
                                        <p:cTn dur="1000"/>
                                        <p:tgtEl>
                                          <p:spTgt spid="454"/>
                                        </p:tgtEl>
                                      </p:cBhvr>
                                    </p:animEffect>
                                    <p:set>
                                      <p:cBhvr>
                                        <p:cTn dur="1" fill="hold">
                                          <p:stCondLst>
                                            <p:cond delay="1000"/>
                                          </p:stCondLst>
                                        </p:cTn>
                                        <p:tgtEl>
                                          <p:spTgt spid="45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44"/>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 Oplog y journal</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61" name="Google Shape;461;p44"/>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62" name="Google Shape;462;p44"/>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63" name="Google Shape;463;p44"/>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464" name="Google Shape;464;p44"/>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65" name="Google Shape;465;p44"/>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66" name="Google Shape;466;p44"/>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Una pieza fundamental para que funcione la replicación de los datos es el oplog. </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Es una capped collection en la que se almacenan todas las operaciones de modificación de datos ejecutadas sobre el nodo primario.</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Los nodos secundarios copian de manera asíncrona la información almacenada en el oplog abriendo un cursor contra el nodo contra el que tenga menos latencia del replica set</a:t>
            </a:r>
            <a:endParaRPr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Las operaciones almacenadas en el el oplog cumplen el principio de </a:t>
            </a:r>
            <a:r>
              <a:rPr b="1" lang="es" sz="1600">
                <a:solidFill>
                  <a:srgbClr val="3F3F3F"/>
                </a:solidFill>
                <a:latin typeface="Calibri"/>
                <a:ea typeface="Calibri"/>
                <a:cs typeface="Calibri"/>
                <a:sym typeface="Calibri"/>
              </a:rPr>
              <a:t>idempotencia</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b="1" lang="es" sz="1600">
                <a:solidFill>
                  <a:srgbClr val="3F3F3F"/>
                </a:solidFill>
                <a:latin typeface="Calibri"/>
                <a:ea typeface="Calibri"/>
                <a:cs typeface="Calibri"/>
                <a:sym typeface="Calibri"/>
              </a:rPr>
              <a:t>El tamaño recomendado es al menos un 5 % del tamaño del volumen de datos</a:t>
            </a:r>
            <a:endParaRPr b="1" sz="1600">
              <a:solidFill>
                <a:srgbClr val="3F3F3F"/>
              </a:solidFill>
              <a:latin typeface="Calibri"/>
              <a:ea typeface="Calibri"/>
              <a:cs typeface="Calibri"/>
              <a:sym typeface="Calibri"/>
            </a:endParaRPr>
          </a:p>
          <a:p>
            <a:pPr indent="-330200" lvl="0" marL="457200" marR="0" rtl="0" algn="l">
              <a:lnSpc>
                <a:spcPct val="100000"/>
              </a:lnSpc>
              <a:spcBef>
                <a:spcPts val="0"/>
              </a:spcBef>
              <a:spcAft>
                <a:spcPts val="0"/>
              </a:spcAft>
              <a:buClr>
                <a:srgbClr val="3F3F3F"/>
              </a:buClr>
              <a:buSzPts val="1600"/>
              <a:buFont typeface="Calibri"/>
              <a:buChar char="●"/>
            </a:pPr>
            <a:r>
              <a:rPr lang="es" sz="1600">
                <a:solidFill>
                  <a:srgbClr val="3F3F3F"/>
                </a:solidFill>
                <a:latin typeface="Calibri"/>
                <a:ea typeface="Calibri"/>
                <a:cs typeface="Calibri"/>
                <a:sym typeface="Calibri"/>
              </a:rPr>
              <a:t>Si un nodo secundario cae, y se restaura en un corto periodo de tiempo, podrá replicar los datos utilizando las entradas del oplog. Si hay demasiadas operaciones por replicar, necesitará realizar una resincronización completa.</a:t>
            </a:r>
            <a:endParaRPr sz="1600">
              <a:solidFill>
                <a:srgbClr val="3F3F3F"/>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5"/>
          <p:cNvSpPr/>
          <p:nvPr/>
        </p:nvSpPr>
        <p:spPr>
          <a:xfrm>
            <a:off x="642938" y="171448"/>
            <a:ext cx="7858200" cy="594000"/>
          </a:xfrm>
          <a:prstGeom prst="rect">
            <a:avLst/>
          </a:prstGeom>
          <a:solidFill>
            <a:schemeClr val="lt1"/>
          </a:solidFill>
          <a:ln>
            <a:noFill/>
          </a:ln>
        </p:spPr>
        <p:txBody>
          <a:bodyPr anchorCtr="0" anchor="ctr" bIns="45700" lIns="0" spcFirstLastPara="1" rIns="0" wrap="square" tIns="45700">
            <a:noAutofit/>
          </a:bodyPr>
          <a:lstStyle/>
          <a:p>
            <a:pPr indent="0" lvl="0" marL="0" marR="0" rtl="0" algn="l">
              <a:spcBef>
                <a:spcPts val="0"/>
              </a:spcBef>
              <a:spcAft>
                <a:spcPts val="0"/>
              </a:spcAft>
              <a:buNone/>
            </a:pPr>
            <a:r>
              <a:rPr lang="es" sz="2400">
                <a:solidFill>
                  <a:srgbClr val="0C0C0C"/>
                </a:solidFill>
                <a:latin typeface="Calibri"/>
                <a:ea typeface="Calibri"/>
                <a:cs typeface="Calibri"/>
                <a:sym typeface="Calibri"/>
              </a:rPr>
              <a:t>3 Oplog y journal</a:t>
            </a:r>
            <a:endParaRPr sz="2400">
              <a:solidFill>
                <a:srgbClr val="0C0C0C"/>
              </a:solidFill>
              <a:latin typeface="Calibri"/>
              <a:ea typeface="Calibri"/>
              <a:cs typeface="Calibri"/>
              <a:sym typeface="Calibri"/>
            </a:endParaRPr>
          </a:p>
          <a:p>
            <a:pPr indent="0" lvl="0" marL="0" marR="0" rtl="0" algn="l">
              <a:spcBef>
                <a:spcPts val="0"/>
              </a:spcBef>
              <a:spcAft>
                <a:spcPts val="0"/>
              </a:spcAft>
              <a:buNone/>
            </a:pPr>
            <a:r>
              <a:t/>
            </a:r>
            <a:endParaRPr sz="2400">
              <a:solidFill>
                <a:srgbClr val="0C0C0C"/>
              </a:solidFill>
              <a:latin typeface="Calibri"/>
              <a:ea typeface="Calibri"/>
              <a:cs typeface="Calibri"/>
              <a:sym typeface="Calibri"/>
            </a:endParaRPr>
          </a:p>
        </p:txBody>
      </p:sp>
      <p:sp>
        <p:nvSpPr>
          <p:cNvPr id="472" name="Google Shape;472;p45"/>
          <p:cNvSpPr/>
          <p:nvPr/>
        </p:nvSpPr>
        <p:spPr>
          <a:xfrm>
            <a:off x="9540552" y="2247714"/>
            <a:ext cx="5112600" cy="378000"/>
          </a:xfrm>
          <a:prstGeom prst="rect">
            <a:avLst/>
          </a:prstGeom>
          <a:solidFill>
            <a:srgbClr val="F2F2F2"/>
          </a:solidFill>
          <a:ln cap="flat" cmpd="sng" w="9525">
            <a:solidFill>
              <a:srgbClr val="FA4F10"/>
            </a:solidFill>
            <a:prstDash val="solid"/>
            <a:round/>
            <a:headEnd len="sm" w="sm" type="none"/>
            <a:tailEnd len="sm" w="sm" type="none"/>
          </a:ln>
        </p:spPr>
        <p:txBody>
          <a:bodyPr anchorCtr="0" anchor="ctr" bIns="45700" lIns="180000" spcFirstLastPara="1" rIns="180000" wrap="square" tIns="45700">
            <a:noAutofit/>
          </a:bodyPr>
          <a:lstStyle/>
          <a:p>
            <a:pPr indent="0" lvl="0" marL="0" marR="0" rtl="0" algn="l">
              <a:lnSpc>
                <a:spcPct val="110000"/>
              </a:lnSpc>
              <a:spcBef>
                <a:spcPts val="0"/>
              </a:spcBef>
              <a:spcAft>
                <a:spcPts val="0"/>
              </a:spcAft>
              <a:buClr>
                <a:srgbClr val="0C0C0C"/>
              </a:buClr>
              <a:buFont typeface="Calibri"/>
              <a:buNone/>
            </a:pPr>
            <a:r>
              <a:rPr b="0" i="0" lang="es" sz="1200" u="none" cap="none" strike="noStrike">
                <a:solidFill>
                  <a:srgbClr val="0C0C0C"/>
                </a:solidFill>
                <a:latin typeface="Calibri"/>
                <a:ea typeface="Calibri"/>
                <a:cs typeface="Calibri"/>
                <a:sym typeface="Calibri"/>
              </a:rPr>
              <a:t>Aquí hay dos saltos de línea para separar bloques de texto. Así te leerán mejor y podrán comprender la información estructurada que les presentas</a:t>
            </a:r>
            <a:endParaRPr b="0" i="0" sz="1200" u="none" cap="none" strike="noStrike">
              <a:solidFill>
                <a:srgbClr val="0C0C0C"/>
              </a:solidFill>
              <a:latin typeface="Calibri"/>
              <a:ea typeface="Calibri"/>
              <a:cs typeface="Calibri"/>
              <a:sym typeface="Calibri"/>
            </a:endParaRPr>
          </a:p>
        </p:txBody>
      </p:sp>
      <p:pic>
        <p:nvPicPr>
          <p:cNvPr id="473" name="Google Shape;473;p45"/>
          <p:cNvPicPr preferRelativeResize="0"/>
          <p:nvPr/>
        </p:nvPicPr>
        <p:blipFill>
          <a:blip r:embed="rId3">
            <a:alphaModFix/>
          </a:blip>
          <a:stretch>
            <a:fillRect/>
          </a:stretch>
        </p:blipFill>
        <p:spPr>
          <a:xfrm>
            <a:off x="7956376" y="4870832"/>
            <a:ext cx="722442" cy="187835"/>
          </a:xfrm>
          <a:prstGeom prst="rect">
            <a:avLst/>
          </a:prstGeom>
          <a:noFill/>
          <a:ln>
            <a:noFill/>
          </a:ln>
        </p:spPr>
      </p:pic>
      <p:sp>
        <p:nvSpPr>
          <p:cNvPr id="474" name="Google Shape;474;p45"/>
          <p:cNvSpPr txBox="1"/>
          <p:nvPr/>
        </p:nvSpPr>
        <p:spPr>
          <a:xfrm>
            <a:off x="0" y="4785997"/>
            <a:ext cx="7452300" cy="357600"/>
          </a:xfrm>
          <a:prstGeom prst="rect">
            <a:avLst/>
          </a:prstGeom>
          <a:noFill/>
          <a:ln>
            <a:noFill/>
          </a:ln>
        </p:spPr>
        <p:txBody>
          <a:bodyPr anchorCtr="0" anchor="ctr" bIns="45700" lIns="0" spcFirstLastPara="1" rIns="91425" wrap="square" tIns="45700">
            <a:noAutofit/>
          </a:bodyPr>
          <a:lstStyle/>
          <a:p>
            <a:pPr indent="0" lvl="0" marL="177800" rtl="0" algn="l">
              <a:spcBef>
                <a:spcPts val="0"/>
              </a:spcBef>
              <a:spcAft>
                <a:spcPts val="0"/>
              </a:spcAft>
              <a:buClr>
                <a:srgbClr val="888888"/>
              </a:buClr>
              <a:buFont typeface="Calibri"/>
              <a:buNone/>
            </a:pPr>
            <a:r>
              <a:rPr lang="es" sz="1200">
                <a:solidFill>
                  <a:srgbClr val="888888"/>
                </a:solidFill>
                <a:latin typeface="Calibri"/>
                <a:ea typeface="Calibri"/>
                <a:cs typeface="Calibri"/>
                <a:sym typeface="Calibri"/>
              </a:rPr>
              <a:t>Formación MongoDB</a:t>
            </a:r>
            <a:endParaRPr sz="1200">
              <a:solidFill>
                <a:srgbClr val="888888"/>
              </a:solidFill>
              <a:latin typeface="Calibri"/>
              <a:ea typeface="Calibri"/>
              <a:cs typeface="Calibri"/>
              <a:sym typeface="Calibri"/>
            </a:endParaRPr>
          </a:p>
        </p:txBody>
      </p:sp>
      <p:cxnSp>
        <p:nvCxnSpPr>
          <p:cNvPr id="475" name="Google Shape;475;p45"/>
          <p:cNvCxnSpPr/>
          <p:nvPr/>
        </p:nvCxnSpPr>
        <p:spPr>
          <a:xfrm>
            <a:off x="0" y="4785996"/>
            <a:ext cx="9144000" cy="0"/>
          </a:xfrm>
          <a:prstGeom prst="straightConnector1">
            <a:avLst/>
          </a:prstGeom>
          <a:noFill/>
          <a:ln cap="flat" cmpd="sng" w="9525">
            <a:solidFill>
              <a:srgbClr val="D8D8D8"/>
            </a:solidFill>
            <a:prstDash val="solid"/>
            <a:round/>
            <a:headEnd len="sm" w="sm" type="none"/>
            <a:tailEnd len="sm" w="sm" type="none"/>
          </a:ln>
        </p:spPr>
      </p:cxnSp>
      <p:cxnSp>
        <p:nvCxnSpPr>
          <p:cNvPr id="476" name="Google Shape;476;p45"/>
          <p:cNvCxnSpPr/>
          <p:nvPr/>
        </p:nvCxnSpPr>
        <p:spPr>
          <a:xfrm rot="10800000">
            <a:off x="643308" y="594000"/>
            <a:ext cx="7717200" cy="0"/>
          </a:xfrm>
          <a:prstGeom prst="straightConnector1">
            <a:avLst/>
          </a:prstGeom>
          <a:noFill/>
          <a:ln cap="flat" cmpd="sng" w="19050">
            <a:solidFill>
              <a:srgbClr val="FA4F10"/>
            </a:solidFill>
            <a:prstDash val="solid"/>
            <a:round/>
            <a:headEnd len="med" w="med" type="none"/>
            <a:tailEnd len="med" w="med" type="none"/>
          </a:ln>
        </p:spPr>
      </p:cxnSp>
      <p:sp>
        <p:nvSpPr>
          <p:cNvPr id="477" name="Google Shape;477;p45"/>
          <p:cNvSpPr txBox="1"/>
          <p:nvPr/>
        </p:nvSpPr>
        <p:spPr>
          <a:xfrm>
            <a:off x="391850" y="661519"/>
            <a:ext cx="8360400" cy="3262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El mecanismo de journal nos asegura la integridad que los datos escritos en memoria se escriben en los datafiles en disco. El proceso difiere dependiendo del storage engine.</a:t>
            </a:r>
            <a:endParaRPr sz="1600">
              <a:solidFill>
                <a:srgbClr val="3F3F3F"/>
              </a:solidFill>
              <a:latin typeface="Calibri"/>
              <a:ea typeface="Calibri"/>
              <a:cs typeface="Calibri"/>
              <a:sym typeface="Calibri"/>
            </a:endParaRPr>
          </a:p>
          <a:p>
            <a:pPr indent="0" lvl="0" marL="0" marR="0" rtl="0" algn="l">
              <a:lnSpc>
                <a:spcPct val="100000"/>
              </a:lnSpc>
              <a:spcBef>
                <a:spcPts val="0"/>
              </a:spcBef>
              <a:spcAft>
                <a:spcPts val="0"/>
              </a:spcAft>
              <a:buNone/>
            </a:pPr>
            <a:r>
              <a:rPr lang="es" sz="1600">
                <a:solidFill>
                  <a:srgbClr val="3F3F3F"/>
                </a:solidFill>
                <a:latin typeface="Calibri"/>
                <a:ea typeface="Calibri"/>
                <a:cs typeface="Calibri"/>
                <a:sym typeface="Calibri"/>
              </a:rPr>
              <a:t>En MMAPV1 :</a:t>
            </a:r>
            <a:endParaRPr sz="1600">
              <a:solidFill>
                <a:srgbClr val="3F3F3F"/>
              </a:solidFill>
              <a:latin typeface="Calibri"/>
              <a:ea typeface="Calibri"/>
              <a:cs typeface="Calibri"/>
              <a:sym typeface="Calibri"/>
            </a:endParaRPr>
          </a:p>
          <a:p>
            <a:pPr indent="-45720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El dato de la operación de escritura se almacena en la vista privada de memoria.</a:t>
            </a:r>
            <a:endParaRPr sz="1600">
              <a:solidFill>
                <a:schemeClr val="dk1"/>
              </a:solidFill>
              <a:latin typeface="Calibri"/>
              <a:ea typeface="Calibri"/>
              <a:cs typeface="Calibri"/>
              <a:sym typeface="Calibri"/>
            </a:endParaRPr>
          </a:p>
          <a:p>
            <a:pPr indent="-45720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Después aplica las operaciones en los ficheros de journal en batch como un grupo de commits cada 100 ms . </a:t>
            </a:r>
            <a:endParaRPr sz="1600">
              <a:solidFill>
                <a:schemeClr val="dk1"/>
              </a:solidFill>
              <a:latin typeface="Calibri"/>
              <a:ea typeface="Calibri"/>
              <a:cs typeface="Calibri"/>
              <a:sym typeface="Calibri"/>
            </a:endParaRPr>
          </a:p>
          <a:p>
            <a:pPr indent="-45720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Tras aplicar el commit del journal, aplica los cambios sobre la vista compartida</a:t>
            </a:r>
            <a:endParaRPr sz="1600">
              <a:solidFill>
                <a:schemeClr val="dk1"/>
              </a:solidFill>
              <a:latin typeface="Calibri"/>
              <a:ea typeface="Calibri"/>
              <a:cs typeface="Calibri"/>
              <a:sym typeface="Calibri"/>
            </a:endParaRPr>
          </a:p>
          <a:p>
            <a:pPr indent="-457200" lvl="0" marL="457200" rtl="0" algn="l">
              <a:spcBef>
                <a:spcPts val="0"/>
              </a:spcBef>
              <a:spcAft>
                <a:spcPts val="0"/>
              </a:spcAft>
              <a:buClr>
                <a:srgbClr val="FF0000"/>
              </a:buClr>
              <a:buSzPts val="1440"/>
              <a:buFont typeface="Calibri"/>
              <a:buAutoNum type="arabicPeriod"/>
            </a:pPr>
            <a:r>
              <a:rPr lang="es" sz="1600">
                <a:solidFill>
                  <a:schemeClr val="dk1"/>
                </a:solidFill>
                <a:latin typeface="Calibri"/>
                <a:ea typeface="Calibri"/>
                <a:cs typeface="Calibri"/>
                <a:sym typeface="Calibri"/>
              </a:rPr>
              <a:t>Tras pasar los cambios a la vista compartida, aplica los cambios en los datafiles cada 60 segundos. Si el SO tiene “presión” en el uso de memoria, el flush a disco puede ser más frecuente.</a:t>
            </a:r>
            <a:endParaRPr sz="1600">
              <a:solidFill>
                <a:srgbClr val="3F3F3F"/>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